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4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7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8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0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31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76" r:id="rId10"/>
    <p:sldMasterId id="2147485414" r:id="rId11"/>
    <p:sldMasterId id="2147485492" r:id="rId12"/>
    <p:sldMasterId id="2147485518" r:id="rId13"/>
    <p:sldMasterId id="2147485556" r:id="rId14"/>
  </p:sldMasterIdLst>
  <p:notesMasterIdLst>
    <p:notesMasterId r:id="rId161"/>
  </p:notesMasterIdLst>
  <p:sldIdLst>
    <p:sldId id="284" r:id="rId15"/>
    <p:sldId id="951" r:id="rId16"/>
    <p:sldId id="949" r:id="rId17"/>
    <p:sldId id="997" r:id="rId18"/>
    <p:sldId id="864" r:id="rId19"/>
    <p:sldId id="5146" r:id="rId20"/>
    <p:sldId id="5147" r:id="rId21"/>
    <p:sldId id="5148" r:id="rId22"/>
    <p:sldId id="5149" r:id="rId23"/>
    <p:sldId id="1040" r:id="rId24"/>
    <p:sldId id="1043" r:id="rId25"/>
    <p:sldId id="1044" r:id="rId26"/>
    <p:sldId id="1045" r:id="rId27"/>
    <p:sldId id="1047" r:id="rId28"/>
    <p:sldId id="1046" r:id="rId29"/>
    <p:sldId id="896" r:id="rId30"/>
    <p:sldId id="897" r:id="rId31"/>
    <p:sldId id="898" r:id="rId32"/>
    <p:sldId id="899" r:id="rId33"/>
    <p:sldId id="904" r:id="rId34"/>
    <p:sldId id="905" r:id="rId35"/>
    <p:sldId id="908" r:id="rId36"/>
    <p:sldId id="909" r:id="rId37"/>
    <p:sldId id="910" r:id="rId38"/>
    <p:sldId id="911" r:id="rId39"/>
    <p:sldId id="912" r:id="rId40"/>
    <p:sldId id="913" r:id="rId41"/>
    <p:sldId id="914" r:id="rId42"/>
    <p:sldId id="915" r:id="rId43"/>
    <p:sldId id="999" r:id="rId44"/>
    <p:sldId id="5141" r:id="rId45"/>
    <p:sldId id="5142" r:id="rId46"/>
    <p:sldId id="5143" r:id="rId47"/>
    <p:sldId id="1067" r:id="rId48"/>
    <p:sldId id="1068" r:id="rId49"/>
    <p:sldId id="1069" r:id="rId50"/>
    <p:sldId id="1070" r:id="rId51"/>
    <p:sldId id="1071" r:id="rId52"/>
    <p:sldId id="1072" r:id="rId53"/>
    <p:sldId id="1073" r:id="rId54"/>
    <p:sldId id="1074" r:id="rId55"/>
    <p:sldId id="1075" r:id="rId56"/>
    <p:sldId id="1076" r:id="rId57"/>
    <p:sldId id="1077" r:id="rId58"/>
    <p:sldId id="1078" r:id="rId59"/>
    <p:sldId id="1079" r:id="rId60"/>
    <p:sldId id="1080" r:id="rId61"/>
    <p:sldId id="1081" r:id="rId62"/>
    <p:sldId id="1082" r:id="rId63"/>
    <p:sldId id="1083" r:id="rId64"/>
    <p:sldId id="1084" r:id="rId65"/>
    <p:sldId id="1085" r:id="rId66"/>
    <p:sldId id="1086" r:id="rId67"/>
    <p:sldId id="1087" r:id="rId68"/>
    <p:sldId id="1088" r:id="rId69"/>
    <p:sldId id="1089" r:id="rId70"/>
    <p:sldId id="1090" r:id="rId71"/>
    <p:sldId id="1180" r:id="rId72"/>
    <p:sldId id="5153" r:id="rId73"/>
    <p:sldId id="5154" r:id="rId74"/>
    <p:sldId id="5155" r:id="rId75"/>
    <p:sldId id="1091" r:id="rId76"/>
    <p:sldId id="1176" r:id="rId77"/>
    <p:sldId id="1177" r:id="rId78"/>
    <p:sldId id="1092" r:id="rId79"/>
    <p:sldId id="1093" r:id="rId80"/>
    <p:sldId id="1094" r:id="rId81"/>
    <p:sldId id="1095" r:id="rId82"/>
    <p:sldId id="1096" r:id="rId83"/>
    <p:sldId id="1097" r:id="rId84"/>
    <p:sldId id="1098" r:id="rId85"/>
    <p:sldId id="5150" r:id="rId86"/>
    <p:sldId id="1099" r:id="rId87"/>
    <p:sldId id="1100" r:id="rId88"/>
    <p:sldId id="1101" r:id="rId89"/>
    <p:sldId id="1102" r:id="rId90"/>
    <p:sldId id="5158" r:id="rId91"/>
    <p:sldId id="5157" r:id="rId92"/>
    <p:sldId id="1103" r:id="rId93"/>
    <p:sldId id="1104" r:id="rId94"/>
    <p:sldId id="1105" r:id="rId95"/>
    <p:sldId id="1106" r:id="rId96"/>
    <p:sldId id="1111" r:id="rId97"/>
    <p:sldId id="1112" r:id="rId98"/>
    <p:sldId id="1113" r:id="rId99"/>
    <p:sldId id="1114" r:id="rId100"/>
    <p:sldId id="1115" r:id="rId101"/>
    <p:sldId id="1116" r:id="rId102"/>
    <p:sldId id="1117" r:id="rId103"/>
    <p:sldId id="1118" r:id="rId104"/>
    <p:sldId id="1119" r:id="rId105"/>
    <p:sldId id="1120" r:id="rId106"/>
    <p:sldId id="1121" r:id="rId107"/>
    <p:sldId id="1122" r:id="rId108"/>
    <p:sldId id="1123" r:id="rId109"/>
    <p:sldId id="1124" r:id="rId110"/>
    <p:sldId id="1125" r:id="rId111"/>
    <p:sldId id="1126" r:id="rId112"/>
    <p:sldId id="1127" r:id="rId113"/>
    <p:sldId id="1128" r:id="rId114"/>
    <p:sldId id="1129" r:id="rId115"/>
    <p:sldId id="1130" r:id="rId116"/>
    <p:sldId id="1131" r:id="rId117"/>
    <p:sldId id="1132" r:id="rId118"/>
    <p:sldId id="1133" r:id="rId119"/>
    <p:sldId id="1134" r:id="rId120"/>
    <p:sldId id="1135" r:id="rId121"/>
    <p:sldId id="1136" r:id="rId122"/>
    <p:sldId id="1137" r:id="rId123"/>
    <p:sldId id="1138" r:id="rId124"/>
    <p:sldId id="1139" r:id="rId125"/>
    <p:sldId id="1140" r:id="rId126"/>
    <p:sldId id="1141" r:id="rId127"/>
    <p:sldId id="1142" r:id="rId128"/>
    <p:sldId id="1143" r:id="rId129"/>
    <p:sldId id="1144" r:id="rId130"/>
    <p:sldId id="1145" r:id="rId131"/>
    <p:sldId id="1146" r:id="rId132"/>
    <p:sldId id="1147" r:id="rId133"/>
    <p:sldId id="1148" r:id="rId134"/>
    <p:sldId id="1149" r:id="rId135"/>
    <p:sldId id="1150" r:id="rId136"/>
    <p:sldId id="1175" r:id="rId137"/>
    <p:sldId id="1181" r:id="rId138"/>
    <p:sldId id="1178" r:id="rId139"/>
    <p:sldId id="1174" r:id="rId140"/>
    <p:sldId id="1152" r:id="rId141"/>
    <p:sldId id="1153" r:id="rId142"/>
    <p:sldId id="1154" r:id="rId143"/>
    <p:sldId id="1155" r:id="rId144"/>
    <p:sldId id="1156" r:id="rId145"/>
    <p:sldId id="1157" r:id="rId146"/>
    <p:sldId id="1158" r:id="rId147"/>
    <p:sldId id="1159" r:id="rId148"/>
    <p:sldId id="1160" r:id="rId149"/>
    <p:sldId id="1161" r:id="rId150"/>
    <p:sldId id="1162" r:id="rId151"/>
    <p:sldId id="1163" r:id="rId152"/>
    <p:sldId id="1164" r:id="rId153"/>
    <p:sldId id="1165" r:id="rId154"/>
    <p:sldId id="1166" r:id="rId155"/>
    <p:sldId id="1167" r:id="rId156"/>
    <p:sldId id="1168" r:id="rId157"/>
    <p:sldId id="1169" r:id="rId158"/>
    <p:sldId id="1170" r:id="rId159"/>
    <p:sldId id="1171" r:id="rId16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A64910-C22A-47D9-8821-61AE0CEE2F46}" v="4" dt="2019-03-07T15:51:35.659"/>
    <p1510:client id="{2907CDE6-B340-4817-B736-E88CDCAB8573}" v="202" dt="2019-03-07T16:08:34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675"/>
  </p:normalViewPr>
  <p:slideViewPr>
    <p:cSldViewPr snapToGrid="0">
      <p:cViewPr varScale="1">
        <p:scale>
          <a:sx n="165" d="100"/>
          <a:sy n="165" d="100"/>
        </p:scale>
        <p:origin x="736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3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63" Type="http://schemas.openxmlformats.org/officeDocument/2006/relationships/slide" Target="slides/slide49.xml"/><Relationship Id="rId84" Type="http://schemas.openxmlformats.org/officeDocument/2006/relationships/slide" Target="slides/slide70.xml"/><Relationship Id="rId138" Type="http://schemas.openxmlformats.org/officeDocument/2006/relationships/slide" Target="slides/slide124.xml"/><Relationship Id="rId159" Type="http://schemas.openxmlformats.org/officeDocument/2006/relationships/slide" Target="slides/slide145.xml"/><Relationship Id="rId107" Type="http://schemas.openxmlformats.org/officeDocument/2006/relationships/slide" Target="slides/slide9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53" Type="http://schemas.openxmlformats.org/officeDocument/2006/relationships/slide" Target="slides/slide39.xml"/><Relationship Id="rId74" Type="http://schemas.openxmlformats.org/officeDocument/2006/relationships/slide" Target="slides/slide60.xml"/><Relationship Id="rId128" Type="http://schemas.openxmlformats.org/officeDocument/2006/relationships/slide" Target="slides/slide114.xml"/><Relationship Id="rId149" Type="http://schemas.openxmlformats.org/officeDocument/2006/relationships/slide" Target="slides/slide135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1.xml"/><Relationship Id="rId160" Type="http://schemas.openxmlformats.org/officeDocument/2006/relationships/slide" Target="slides/slide146.xml"/><Relationship Id="rId22" Type="http://schemas.openxmlformats.org/officeDocument/2006/relationships/slide" Target="slides/slide8.xml"/><Relationship Id="rId43" Type="http://schemas.openxmlformats.org/officeDocument/2006/relationships/slide" Target="slides/slide29.xml"/><Relationship Id="rId64" Type="http://schemas.openxmlformats.org/officeDocument/2006/relationships/slide" Target="slides/slide50.xml"/><Relationship Id="rId118" Type="http://schemas.openxmlformats.org/officeDocument/2006/relationships/slide" Target="slides/slide104.xml"/><Relationship Id="rId139" Type="http://schemas.openxmlformats.org/officeDocument/2006/relationships/slide" Target="slides/slide125.xml"/><Relationship Id="rId85" Type="http://schemas.openxmlformats.org/officeDocument/2006/relationships/slide" Target="slides/slide71.xml"/><Relationship Id="rId150" Type="http://schemas.openxmlformats.org/officeDocument/2006/relationships/slide" Target="slides/slide136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slide" Target="slides/slide45.xml"/><Relationship Id="rId103" Type="http://schemas.openxmlformats.org/officeDocument/2006/relationships/slide" Target="slides/slide89.xml"/><Relationship Id="rId108" Type="http://schemas.openxmlformats.org/officeDocument/2006/relationships/slide" Target="slides/slide94.xml"/><Relationship Id="rId124" Type="http://schemas.openxmlformats.org/officeDocument/2006/relationships/slide" Target="slides/slide110.xml"/><Relationship Id="rId129" Type="http://schemas.openxmlformats.org/officeDocument/2006/relationships/slide" Target="slides/slide115.xml"/><Relationship Id="rId54" Type="http://schemas.openxmlformats.org/officeDocument/2006/relationships/slide" Target="slides/slide40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40" Type="http://schemas.openxmlformats.org/officeDocument/2006/relationships/slide" Target="slides/slide126.xml"/><Relationship Id="rId145" Type="http://schemas.openxmlformats.org/officeDocument/2006/relationships/slide" Target="slides/slide131.xml"/><Relationship Id="rId161" Type="http://schemas.openxmlformats.org/officeDocument/2006/relationships/notesMaster" Target="notesMasters/notesMaster1.xml"/><Relationship Id="rId16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slide" Target="slides/slide100.xml"/><Relationship Id="rId119" Type="http://schemas.openxmlformats.org/officeDocument/2006/relationships/slide" Target="slides/slide105.xml"/><Relationship Id="rId44" Type="http://schemas.openxmlformats.org/officeDocument/2006/relationships/slide" Target="slides/slide30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130" Type="http://schemas.openxmlformats.org/officeDocument/2006/relationships/slide" Target="slides/slide116.xml"/><Relationship Id="rId135" Type="http://schemas.openxmlformats.org/officeDocument/2006/relationships/slide" Target="slides/slide121.xml"/><Relationship Id="rId151" Type="http://schemas.openxmlformats.org/officeDocument/2006/relationships/slide" Target="slides/slide137.xml"/><Relationship Id="rId156" Type="http://schemas.openxmlformats.org/officeDocument/2006/relationships/slide" Target="slides/slide142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slide" Target="slides/slide9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slide" Target="slides/slide90.xml"/><Relationship Id="rId120" Type="http://schemas.openxmlformats.org/officeDocument/2006/relationships/slide" Target="slides/slide106.xml"/><Relationship Id="rId125" Type="http://schemas.openxmlformats.org/officeDocument/2006/relationships/slide" Target="slides/slide111.xml"/><Relationship Id="rId141" Type="http://schemas.openxmlformats.org/officeDocument/2006/relationships/slide" Target="slides/slide127.xml"/><Relationship Id="rId146" Type="http://schemas.openxmlformats.org/officeDocument/2006/relationships/slide" Target="slides/slide13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16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slide" Target="slides/slide96.xml"/><Relationship Id="rId115" Type="http://schemas.openxmlformats.org/officeDocument/2006/relationships/slide" Target="slides/slide101.xml"/><Relationship Id="rId131" Type="http://schemas.openxmlformats.org/officeDocument/2006/relationships/slide" Target="slides/slide117.xml"/><Relationship Id="rId136" Type="http://schemas.openxmlformats.org/officeDocument/2006/relationships/slide" Target="slides/slide122.xml"/><Relationship Id="rId157" Type="http://schemas.openxmlformats.org/officeDocument/2006/relationships/slide" Target="slides/slide143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152" Type="http://schemas.openxmlformats.org/officeDocument/2006/relationships/slide" Target="slides/slide138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slide" Target="slides/slide42.xml"/><Relationship Id="rId77" Type="http://schemas.openxmlformats.org/officeDocument/2006/relationships/slide" Target="slides/slide63.xml"/><Relationship Id="rId100" Type="http://schemas.openxmlformats.org/officeDocument/2006/relationships/slide" Target="slides/slide86.xml"/><Relationship Id="rId105" Type="http://schemas.openxmlformats.org/officeDocument/2006/relationships/slide" Target="slides/slide91.xml"/><Relationship Id="rId126" Type="http://schemas.openxmlformats.org/officeDocument/2006/relationships/slide" Target="slides/slide112.xml"/><Relationship Id="rId147" Type="http://schemas.openxmlformats.org/officeDocument/2006/relationships/slide" Target="slides/slide13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slide" Target="slides/slide107.xml"/><Relationship Id="rId142" Type="http://schemas.openxmlformats.org/officeDocument/2006/relationships/slide" Target="slides/slide128.xml"/><Relationship Id="rId16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slide" Target="slides/slide53.xml"/><Relationship Id="rId116" Type="http://schemas.openxmlformats.org/officeDocument/2006/relationships/slide" Target="slides/slide102.xml"/><Relationship Id="rId137" Type="http://schemas.openxmlformats.org/officeDocument/2006/relationships/slide" Target="slides/slide123.xml"/><Relationship Id="rId158" Type="http://schemas.openxmlformats.org/officeDocument/2006/relationships/slide" Target="slides/slide144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slide" Target="slides/slide48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111" Type="http://schemas.openxmlformats.org/officeDocument/2006/relationships/slide" Target="slides/slide97.xml"/><Relationship Id="rId132" Type="http://schemas.openxmlformats.org/officeDocument/2006/relationships/slide" Target="slides/slide118.xml"/><Relationship Id="rId153" Type="http://schemas.openxmlformats.org/officeDocument/2006/relationships/slide" Target="slides/slide139.xml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slide" Target="slides/slide43.xml"/><Relationship Id="rId106" Type="http://schemas.openxmlformats.org/officeDocument/2006/relationships/slide" Target="slides/slide92.xml"/><Relationship Id="rId127" Type="http://schemas.openxmlformats.org/officeDocument/2006/relationships/slide" Target="slides/slide11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52" Type="http://schemas.openxmlformats.org/officeDocument/2006/relationships/slide" Target="slides/slide38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slide" Target="slides/slide87.xml"/><Relationship Id="rId122" Type="http://schemas.openxmlformats.org/officeDocument/2006/relationships/slide" Target="slides/slide108.xml"/><Relationship Id="rId143" Type="http://schemas.openxmlformats.org/officeDocument/2006/relationships/slide" Target="slides/slide129.xml"/><Relationship Id="rId148" Type="http://schemas.openxmlformats.org/officeDocument/2006/relationships/slide" Target="slides/slide134.xml"/><Relationship Id="rId16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2.xml"/><Relationship Id="rId47" Type="http://schemas.openxmlformats.org/officeDocument/2006/relationships/slide" Target="slides/slide33.xml"/><Relationship Id="rId68" Type="http://schemas.openxmlformats.org/officeDocument/2006/relationships/slide" Target="slides/slide54.xml"/><Relationship Id="rId89" Type="http://schemas.openxmlformats.org/officeDocument/2006/relationships/slide" Target="slides/slide75.xml"/><Relationship Id="rId112" Type="http://schemas.openxmlformats.org/officeDocument/2006/relationships/slide" Target="slides/slide98.xml"/><Relationship Id="rId133" Type="http://schemas.openxmlformats.org/officeDocument/2006/relationships/slide" Target="slides/slide119.xml"/><Relationship Id="rId154" Type="http://schemas.openxmlformats.org/officeDocument/2006/relationships/slide" Target="slides/slide140.xml"/><Relationship Id="rId16" Type="http://schemas.openxmlformats.org/officeDocument/2006/relationships/slide" Target="slides/slide2.xml"/><Relationship Id="rId37" Type="http://schemas.openxmlformats.org/officeDocument/2006/relationships/slide" Target="slides/slide23.xml"/><Relationship Id="rId58" Type="http://schemas.openxmlformats.org/officeDocument/2006/relationships/slide" Target="slides/slide44.xml"/><Relationship Id="rId79" Type="http://schemas.openxmlformats.org/officeDocument/2006/relationships/slide" Target="slides/slide65.xml"/><Relationship Id="rId102" Type="http://schemas.openxmlformats.org/officeDocument/2006/relationships/slide" Target="slides/slide88.xml"/><Relationship Id="rId123" Type="http://schemas.openxmlformats.org/officeDocument/2006/relationships/slide" Target="slides/slide109.xml"/><Relationship Id="rId144" Type="http://schemas.openxmlformats.org/officeDocument/2006/relationships/slide" Target="slides/slide130.xml"/><Relationship Id="rId90" Type="http://schemas.openxmlformats.org/officeDocument/2006/relationships/slide" Target="slides/slide76.xml"/><Relationship Id="rId165" Type="http://schemas.openxmlformats.org/officeDocument/2006/relationships/tableStyles" Target="tableStyles.xml"/><Relationship Id="rId27" Type="http://schemas.openxmlformats.org/officeDocument/2006/relationships/slide" Target="slides/slide13.xml"/><Relationship Id="rId48" Type="http://schemas.openxmlformats.org/officeDocument/2006/relationships/slide" Target="slides/slide34.xml"/><Relationship Id="rId69" Type="http://schemas.openxmlformats.org/officeDocument/2006/relationships/slide" Target="slides/slide55.xml"/><Relationship Id="rId113" Type="http://schemas.openxmlformats.org/officeDocument/2006/relationships/slide" Target="slides/slide99.xml"/><Relationship Id="rId134" Type="http://schemas.openxmlformats.org/officeDocument/2006/relationships/slide" Target="slides/slide120.xml"/><Relationship Id="rId80" Type="http://schemas.openxmlformats.org/officeDocument/2006/relationships/slide" Target="slides/slide66.xml"/><Relationship Id="rId155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ref the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89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say that lead-cells are cell libraries that manufacturers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9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85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make I consistent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62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B17C5C-2C22-4104-A9D7-7BA88064FFD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0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3FA44-DF0F-4922-8B6D-0322508D7C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20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64505-975B-440C-8EA6-DB5C3070CC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91D44C-8E52-4204-8C13-C79C7FCCB4A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>
                <a:latin typeface="Arial" pitchFamily="34" charset="0"/>
              </a:rPr>
              <a:t>TODO: fix the y in the bottom</a:t>
            </a:r>
          </a:p>
        </p:txBody>
      </p:sp>
    </p:spTree>
    <p:extLst>
      <p:ext uri="{BB962C8B-B14F-4D97-AF65-F5344CB8AC3E}">
        <p14:creationId xmlns:p14="http://schemas.microsoft.com/office/powerpoint/2010/main" val="168110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D0FDD4-1177-49E9-BFE8-046DEBD697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46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27EE13-8BF3-42BB-BE79-F7E06F735B2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29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N-type transistors pass 0’s well, but 1’s poorly</a:t>
            </a:r>
          </a:p>
          <a:p>
            <a:r>
              <a:rPr lang="en-US"/>
              <a:t>P-type transistors pass 1’s well, but 0’s poorly</a:t>
            </a:r>
          </a:p>
          <a:p>
            <a:r>
              <a:rPr lang="en-US"/>
              <a:t>That is why they are connected to the 3V and GND the way they are connected.</a:t>
            </a:r>
          </a:p>
          <a:p>
            <a:r>
              <a:rPr lang="en-US"/>
              <a:t>N-type’s source is connected to 0</a:t>
            </a:r>
          </a:p>
          <a:p>
            <a:r>
              <a:rPr lang="en-US"/>
              <a:t>P-type’s source is connected to 3V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541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9C829-AD16-432A-B6BB-F4FD17D2F6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7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D38787-65AB-470D-9494-3BF7380EB3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11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EF4071-E44B-4170-9D99-1F6380E7169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93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Todo</a:t>
            </a:r>
            <a:r>
              <a:rPr lang="en-US"/>
              <a:t>: use color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273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CBAE6B-78A3-46F9-A022-8F1FF1E48BE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228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FB8CC-E2A9-4EE8-B91A-D52F71A6E9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11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04167B-411A-4C74-9388-44BC8EBEEA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27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CDE5A2-ED2B-447B-B8C8-92430B5270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649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B33360-13CA-468A-830B-60D56615D25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80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871214-30F0-4E85-9C90-986FD5B000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24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7482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07A68E-B43D-469A-B0F3-EE088075D0F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582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7E6DB4-93DD-4A4D-91D1-44D2DF58EF8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994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3C6C6-FC43-4808-A566-A5FF3146885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04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some reason one type of gate might be much better than another one.</a:t>
            </a:r>
          </a:p>
          <a:p>
            <a:r>
              <a:rPr lang="en-US"/>
              <a:t>e.g., since </a:t>
            </a:r>
            <a:r>
              <a:rPr lang="en-US" err="1"/>
              <a:t>pMOS</a:t>
            </a:r>
            <a:r>
              <a:rPr lang="en-US"/>
              <a:t> transistors are slower, a NAND gate in CMOS is faster than a NOR gate in CMOS (all else being equal)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930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4FBB27-AB9C-450F-A1EF-A251C03E32E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44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DBE78A-6844-41E5-82DF-345416EFB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73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77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5496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</a:t>
            </a:r>
            <a:r>
              <a:rPr lang="en-US" err="1"/>
              <a:t>colorify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3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31298-8BEB-46D5-870C-69373D93F3E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53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6676ADE-8CBF-564B-94F5-1D0BBEA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1FF0DB5-8A6D-F143-B894-BB2332374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1896A76-463E-6848-94AD-965D46DFAE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A539DE-F813-C740-9A01-4CB9186E82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719B04B-0387-CB4C-AA83-6197E4685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E5D8BA-2AD1-2841-B5FA-CF989109F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0AC493E0-CB47-184F-9A37-F0335EC2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26969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D5024-DD35-0240-AE7A-E5545A27E9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50B362-0FCE-3E4A-BB59-6CA4AE4A07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DE49-D509-E441-BE09-513ABEDB2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72831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77132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A6472BA-FAB6-074A-947C-E5AEE01FBE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A3F7CBD-035C-B94E-ADCA-6B2E90CB61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BE07C-02C2-6544-9715-6FD88DE72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49144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6663D-50D9-8A44-BF30-FC4628F7E2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B56DC9-CCF2-B64E-A55D-036763F203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FD35-339F-1149-8C0E-8C012FF84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9330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3FA0E62-A05C-B647-888A-0802E7B76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2F87A67-E0D9-024A-A795-A8E06B646E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D730-A130-DD4F-BFBF-B03AA1448D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164261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9014DBB-0312-FA41-B7FC-28A76B9E05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F1DB49-2BA9-0846-9DBA-49D372B087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81B-B1B9-9E41-8FE8-AFD6BBCE7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00024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98F5A38-17B2-684C-A85A-9460E3626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F28EACC-A098-7448-AEFF-7E4A61473D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4711-EF14-1C4D-B703-7BA00A85F1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467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A24488A-992C-5043-850E-23A37B0EBF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CF743C5-957E-4942-A430-8226F01CB3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0917A-93C7-F44A-A4C1-09B90AEA0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62463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F2BBEB-71AF-3E4D-8C69-038C52858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669324-EA4B-F644-8C36-CEE5AA2599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EB4A7-A7FD-6B49-AB85-44E32F2F9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5965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853C11-2DE2-FB44-9494-DDEB92E185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EDA3D1-2CA7-F14A-A70A-E26C31F81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7767-FB43-944D-AC7A-789C5EB65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0881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FB5B75-53D7-8643-B87A-124780F5ED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417E38-A3EA-5643-A9C7-CFF3FFEAEA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9E19E-A6C0-2A4F-9994-8213833269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711916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7F73CFE-66A4-BB47-BD5D-E15A28C84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9B0BA6-1ED0-0C44-9687-97D708EFC2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EBC48-411E-9244-9F7F-8A1DB91F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93234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  <p:sldLayoutId id="214748558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3A68801-7117-D84C-A995-C8A4529A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7B471BE6-F53E-C441-AE39-353B08F23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D37A03D-69E7-C34E-8396-195F4886E6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C551AEC-FAAA-454A-ACD3-38FA9F46B5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F0FFEA7-1F94-854F-BD00-D343DCB8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7AC9D87-8A5F-7841-9709-36AA881F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8D82E12-CFC3-8D46-A229-9DFA02E459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  <p:sldLayoutId id="2147485494" r:id="rId2"/>
    <p:sldLayoutId id="2147485495" r:id="rId3"/>
    <p:sldLayoutId id="2147485496" r:id="rId4"/>
    <p:sldLayoutId id="2147485497" r:id="rId5"/>
    <p:sldLayoutId id="2147485498" r:id="rId6"/>
    <p:sldLayoutId id="2147485499" r:id="rId7"/>
    <p:sldLayoutId id="2147485500" r:id="rId8"/>
    <p:sldLayoutId id="2147485501" r:id="rId9"/>
    <p:sldLayoutId id="2147485502" r:id="rId10"/>
    <p:sldLayoutId id="2147485503" r:id="rId11"/>
    <p:sldLayoutId id="21474855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3/7/19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56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8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57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20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1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tags" Target="../tags/tag34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15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wmf"/><Relationship Id="rId1" Type="http://schemas.openxmlformats.org/officeDocument/2006/relationships/slideLayout" Target="../slideLayouts/slideLayout15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tiff"/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8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notesSlide" Target="../notesSlides/notesSlide29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notesSlide" Target="../notesSlides/notesSlide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notesSlide" Target="../notesSlides/notesSlide3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notesSlide" Target="../notesSlides/notesSlide3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63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62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64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7.png"/><Relationship Id="rId7" Type="http://schemas.openxmlformats.org/officeDocument/2006/relationships/image" Target="../media/image6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8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0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2.png"/><Relationship Id="rId7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11" Type="http://schemas.openxmlformats.org/officeDocument/2006/relationships/image" Target="../media/image107.png"/><Relationship Id="rId5" Type="http://schemas.openxmlformats.org/officeDocument/2006/relationships/image" Target="../media/image94.png"/><Relationship Id="rId10" Type="http://schemas.openxmlformats.org/officeDocument/2006/relationships/image" Target="../media/image106.png"/><Relationship Id="rId4" Type="http://schemas.openxmlformats.org/officeDocument/2006/relationships/image" Target="../media/image93.png"/><Relationship Id="rId9" Type="http://schemas.openxmlformats.org/officeDocument/2006/relationships/image" Target="../media/image10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8.png"/><Relationship Id="rId18" Type="http://schemas.openxmlformats.org/officeDocument/2006/relationships/image" Target="../media/image96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93.png"/><Relationship Id="rId17" Type="http://schemas.openxmlformats.org/officeDocument/2006/relationships/image" Target="../media/image95.png"/><Relationship Id="rId2" Type="http://schemas.openxmlformats.org/officeDocument/2006/relationships/image" Target="../media/image108.png"/><Relationship Id="rId16" Type="http://schemas.openxmlformats.org/officeDocument/2006/relationships/image" Target="../media/image9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5" Type="http://schemas.openxmlformats.org/officeDocument/2006/relationships/image" Target="../media/image119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notesSlide" Target="../notesSlides/notesSlide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98.emf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10" Type="http://schemas.openxmlformats.org/officeDocument/2006/relationships/image" Target="../media/image99.emf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tif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tiff"/><Relationship Id="rId2" Type="http://schemas.openxmlformats.org/officeDocument/2006/relationships/image" Target="../media/image103.tif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3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5.png"/><Relationship Id="rId7" Type="http://schemas.openxmlformats.org/officeDocument/2006/relationships/image" Target="../media/image187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63.png"/><Relationship Id="rId4" Type="http://schemas.openxmlformats.org/officeDocument/2006/relationships/image" Target="../media/image93.png"/><Relationship Id="rId9" Type="http://schemas.openxmlformats.org/officeDocument/2006/relationships/image" Target="../media/image189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9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3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200.png"/><Relationship Id="rId7" Type="http://schemas.openxmlformats.org/officeDocument/2006/relationships/image" Target="../media/image203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170.png"/><Relationship Id="rId9" Type="http://schemas.openxmlformats.org/officeDocument/2006/relationships/image" Target="../media/image20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chip.org/wiki/intel/microarchitectures/kaby_lake" TargetMode="External"/><Relationship Id="rId2" Type="http://schemas.openxmlformats.org/officeDocument/2006/relationships/image" Target="../media/image138.tif"/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techreport.com/review/21987/intel-core-i7-3960x-processor" TargetMode="External"/><Relationship Id="rId5" Type="http://schemas.openxmlformats.org/officeDocument/2006/relationships/image" Target="../media/image145.png"/><Relationship Id="rId4" Type="http://schemas.openxmlformats.org/officeDocument/2006/relationships/image" Target="../media/image140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6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7.bin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8382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b="1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Lecture 5: Combinational Logic II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7 March 2019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Larger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can extend the gates to more than 2 inputs</a:t>
            </a:r>
          </a:p>
          <a:p>
            <a:endParaRPr lang="en-US"/>
          </a:p>
          <a:p>
            <a:r>
              <a:rPr lang="en-US"/>
              <a:t>Example: 3-input AND gate, 10-input NOR gate</a:t>
            </a:r>
          </a:p>
          <a:p>
            <a:endParaRPr lang="en-US"/>
          </a:p>
          <a:p>
            <a:r>
              <a:rPr lang="en-US"/>
              <a:t>See your readings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9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Structural (Gate-Level)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95119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HDL: Instantiating a Module</a:t>
            </a:r>
          </a:p>
        </p:txBody>
      </p:sp>
      <p:pic>
        <p:nvPicPr>
          <p:cNvPr id="38914" name="Content Placeholder 13" descr="struct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905000"/>
            <a:ext cx="7381875" cy="29337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DBE0-F283-4231-AF76-CBC0B941B2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Kmap adjacencies go “around the edges”…">
            <a:extLst>
              <a:ext uri="{FF2B5EF4-FFF2-40B4-BE49-F238E27FC236}">
                <a16:creationId xmlns:a16="http://schemas.microsoft.com/office/drawing/2014/main" id="{B88096E9-6866-4378-B504-63CFA7F24726}"/>
              </a:ext>
            </a:extLst>
          </p:cNvPr>
          <p:cNvSpPr txBox="1"/>
          <p:nvPr/>
        </p:nvSpPr>
        <p:spPr>
          <a:xfrm>
            <a:off x="1440882" y="5105400"/>
            <a:ext cx="6262236" cy="718145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Schematic of module “top” that is built from two instances of module “small”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2D095-1E01-4F17-98BE-C3F6EEA36B89}"/>
              </a:ext>
            </a:extLst>
          </p:cNvPr>
          <p:cNvSpPr txBox="1"/>
          <p:nvPr/>
        </p:nvSpPr>
        <p:spPr>
          <a:xfrm>
            <a:off x="2818299" y="199644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B2000-F10D-4CA1-9158-C0B54D4E510B}"/>
              </a:ext>
            </a:extLst>
          </p:cNvPr>
          <p:cNvSpPr txBox="1"/>
          <p:nvPr/>
        </p:nvSpPr>
        <p:spPr>
          <a:xfrm>
            <a:off x="5448299" y="220980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56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Module Definitions in Verilog</a:t>
            </a:r>
            <a:endParaRPr lang="de-CH" b="1">
              <a:solidFill>
                <a:srgbClr val="C00000"/>
              </a:solidFill>
            </a:endParaRPr>
          </a:p>
          <a:p>
            <a:endParaRPr lang="de-CH"/>
          </a:p>
        </p:txBody>
      </p:sp>
      <p:pic>
        <p:nvPicPr>
          <p:cNvPr id="14" name="Content Placeholder 7" descr="struct.gif">
            <a:extLst>
              <a:ext uri="{FF2B5EF4-FFF2-40B4-BE49-F238E27FC236}">
                <a16:creationId xmlns:a16="http://schemas.microsoft.com/office/drawing/2014/main" id="{69D90B18-E1BF-4714-B2A2-326F10CF0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68BC8138-754C-4865-851C-83E5CE04E7A4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D626F65E-1D26-4FE0-92A4-7DF7FC0016A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49B21544-5292-4BA4-9388-94C79E3512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EB35B-B016-4B4B-B127-1C9598F38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59254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2AA56-3435-487C-BF08-3515999C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114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50A695-C8D5-460A-B3A6-13133B2CB7C0}"/>
              </a:ext>
            </a:extLst>
          </p:cNvPr>
          <p:cNvCxnSpPr>
            <a:cxnSpLocks noChangeShapeType="1"/>
            <a:stCxn id="8" idx="6"/>
            <a:endCxn id="9" idx="2"/>
          </p:cNvCxnSpPr>
          <p:nvPr/>
        </p:nvCxnSpPr>
        <p:spPr bwMode="auto">
          <a:xfrm>
            <a:off x="1752600" y="1849754"/>
            <a:ext cx="6400800" cy="1455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F41E769-8B4D-4AD7-9EF0-4D1DE410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33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084C325-0CAC-4269-B6EC-694720929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812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1682C2-90EE-4471-8EDD-2B2388DE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24275"/>
            <a:ext cx="6858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B09B0A-872E-405B-829C-5569F3AC5609}"/>
              </a:ext>
            </a:extLst>
          </p:cNvPr>
          <p:cNvCxnSpPr>
            <a:cxnSpLocks noChangeShapeType="1"/>
            <a:stCxn id="15" idx="4"/>
            <a:endCxn id="19" idx="0"/>
          </p:cNvCxnSpPr>
          <p:nvPr/>
        </p:nvCxnSpPr>
        <p:spPr bwMode="auto">
          <a:xfrm flipH="1">
            <a:off x="5905500" y="2962275"/>
            <a:ext cx="114300" cy="762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CA99AC-1903-410D-A646-F831333A9F84}"/>
              </a:ext>
            </a:extLst>
          </p:cNvPr>
          <p:cNvCxnSpPr>
            <a:cxnSpLocks noChangeShapeType="1"/>
            <a:stCxn id="13" idx="4"/>
            <a:endCxn id="19" idx="7"/>
          </p:cNvCxnSpPr>
          <p:nvPr/>
        </p:nvCxnSpPr>
        <p:spPr bwMode="auto">
          <a:xfrm flipH="1">
            <a:off x="6147967" y="3114675"/>
            <a:ext cx="1472033" cy="67655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DD368CF-4259-4871-9EDB-235B0114C064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18604D-B85C-4554-ACCB-7B321A758566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1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3" grpId="0" animBg="1"/>
      <p:bldP spid="15" grpId="0" animBg="1"/>
      <p:bldP spid="19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DF7919D7-A152-40F7-9B6E-C1259737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03EC291-7F0F-4B9C-BC52-6C6FE9F04E4F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9C5150A-0604-4BD9-AC0F-D1DB58269DC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Defining wires (module interconnections)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2791A-4BA9-4876-BCF1-D3B52A173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39273"/>
            <a:ext cx="1126503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22EE6-5E1D-48D1-9A94-F3EE3C33E334}"/>
              </a:ext>
            </a:extLst>
          </p:cNvPr>
          <p:cNvCxnSpPr>
            <a:cxnSpLocks noChangeShapeType="1"/>
            <a:stCxn id="18" idx="6"/>
            <a:endCxn id="23" idx="2"/>
          </p:cNvCxnSpPr>
          <p:nvPr/>
        </p:nvCxnSpPr>
        <p:spPr bwMode="auto">
          <a:xfrm flipV="1">
            <a:off x="1736103" y="2343150"/>
            <a:ext cx="4784010" cy="267573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24DFADE-6D77-4C3E-8663-A9028891B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113" y="2171700"/>
            <a:ext cx="397589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6B321245-F01E-42DF-9774-C0C257513E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6B4C6-DBA8-4067-A5CA-C53D4EE48258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9B597B-1BF3-40B0-8B30-33A4A919DFE8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3881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463E0B33-5DEE-413F-9E24-5859150BE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first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F62B2355-985B-4B1B-8E9E-1213129A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9EFD26EE-F9B1-4EB7-9753-4E5EB57AD53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236C09A-5070-4A0B-B7CF-AB4C6309681A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DB0E56-CE40-4D44-B3FE-6E425BD0F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199"/>
            <a:ext cx="3657600" cy="13620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90FAD8-7BC8-457C-B3D9-69DD541B424D}"/>
              </a:ext>
            </a:extLst>
          </p:cNvPr>
          <p:cNvCxnSpPr>
            <a:cxnSpLocks noChangeShapeType="1"/>
            <a:stCxn id="29" idx="7"/>
            <a:endCxn id="26" idx="2"/>
          </p:cNvCxnSpPr>
          <p:nvPr/>
        </p:nvCxnSpPr>
        <p:spPr bwMode="auto">
          <a:xfrm flipV="1">
            <a:off x="3350557" y="2276475"/>
            <a:ext cx="1907243" cy="6661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A462948A-D475-48DF-855C-320C3CADE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194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B33AE9-A712-4506-9E63-C18B48A56D3E}"/>
              </a:ext>
            </a:extLst>
          </p:cNvPr>
          <p:cNvCxnSpPr>
            <a:cxnSpLocks noChangeShapeType="1"/>
            <a:stCxn id="29" idx="5"/>
            <a:endCxn id="31" idx="2"/>
          </p:cNvCxnSpPr>
          <p:nvPr/>
        </p:nvCxnSpPr>
        <p:spPr bwMode="auto">
          <a:xfrm>
            <a:off x="3350557" y="3905803"/>
            <a:ext cx="1069043" cy="27567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1FA23111-85DC-45C1-96D7-A090E08E12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A547-C7E7-45BB-B45B-EB57C7271A6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917469-9260-4F6F-8395-729DD3897E85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36C40C-A18A-4979-B1A7-5894F39E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5906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5051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second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E6B41E18-3D2E-420D-B14B-2DB5AB3DE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180796F-7089-44E4-85B3-C488F2C38CD6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second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.A(n1),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E4F4C8A-1B5B-435B-A119-6260C0D41BB5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437CD-45F9-41F6-A677-D8EFBA5A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54011"/>
            <a:ext cx="4037478" cy="1495938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6936C5-E686-4C61-9B80-F9018D4FAE3D}"/>
              </a:ext>
            </a:extLst>
          </p:cNvPr>
          <p:cNvCxnSpPr>
            <a:cxnSpLocks noChangeShapeType="1"/>
            <a:stCxn id="20" idx="7"/>
            <a:endCxn id="22" idx="2"/>
          </p:cNvCxnSpPr>
          <p:nvPr/>
        </p:nvCxnSpPr>
        <p:spPr bwMode="auto">
          <a:xfrm flipV="1">
            <a:off x="3751003" y="2581275"/>
            <a:ext cx="3068897" cy="159181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72A2EA1-63E9-4DAD-8125-99030FA7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5718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F732BA-9659-4CC8-8AC8-D413ECFC71C9}"/>
              </a:ext>
            </a:extLst>
          </p:cNvPr>
          <p:cNvCxnSpPr>
            <a:cxnSpLocks noChangeShapeType="1"/>
            <a:stCxn id="20" idx="6"/>
            <a:endCxn id="23" idx="2"/>
          </p:cNvCxnSpPr>
          <p:nvPr/>
        </p:nvCxnSpPr>
        <p:spPr bwMode="auto">
          <a:xfrm flipV="1">
            <a:off x="4342278" y="4333875"/>
            <a:ext cx="39222" cy="368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10F9ADDE-6FDB-4CFD-BD3A-1F683187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AF807C-1015-4B93-9000-580B6AB47E60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589E0-2976-4A70-A14C-0CB5D1FBF141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705AD9-A227-400C-8AC6-F0282F293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8954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314099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Short form of module instantiation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7CC3D3B2-EF48-4AF1-8486-FB785C2D9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F374CAD1-E6A2-494B-BE84-38FC93AD2D2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alternative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A, SEL, n1 );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Shorter instantiation,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pin order very important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*/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any pin order, safer choice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.A(n1)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8026835-1884-4990-92EB-8AE22056E9A6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6E253-8EC9-407E-840E-A5D6D5DEB2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26CDE7-1375-4B69-8C74-4D95D2FDE08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A64B6-CA6A-442B-9A27-A27928088FCF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78293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663C-3212-4A44-A4DD-36C43C4B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AF30C-F6C7-4746-AAA6-64D329DE2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supports basic logic gates as predefined </a:t>
            </a:r>
            <a:r>
              <a:rPr lang="en-US" i="1">
                <a:solidFill>
                  <a:srgbClr val="0000FF"/>
                </a:solidFill>
              </a:rPr>
              <a:t>primitives</a:t>
            </a:r>
          </a:p>
          <a:p>
            <a:pPr lvl="1"/>
            <a:r>
              <a:rPr lang="en-US"/>
              <a:t>These primitives are </a:t>
            </a:r>
            <a:r>
              <a:rPr lang="en-US">
                <a:solidFill>
                  <a:srgbClr val="C00000"/>
                </a:solidFill>
              </a:rPr>
              <a:t>instantiated</a:t>
            </a:r>
            <a:r>
              <a:rPr lang="en-US"/>
              <a:t> like modules except that they are predefined in Verilog and </a:t>
            </a:r>
            <a:r>
              <a:rPr lang="en-US" i="1"/>
              <a:t>do not need a module definition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5C9A-4D5B-41B0-A047-276C1C906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73A47BC-2F4E-4BCB-90E8-5F04AB78C92F}"/>
              </a:ext>
            </a:extLst>
          </p:cNvPr>
          <p:cNvSpPr>
            <a:spLocks noGrp="1"/>
          </p:cNvSpPr>
          <p:nvPr/>
        </p:nvSpPr>
        <p:spPr bwMode="auto">
          <a:xfrm>
            <a:off x="762000" y="2743200"/>
            <a:ext cx="7896225" cy="29718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g1 (y1, d0, ns);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g2 (y2, d1,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g3 (y, y1, y2);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not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g4 (ns,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9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Behavioral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876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Defining Functionality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7911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Aside: Moore’s Law: </a:t>
            </a:r>
            <a:br>
              <a:rPr lang="en-US"/>
            </a:br>
            <a:r>
              <a:rPr lang="en-US" sz="4400"/>
              <a:t>Enabler of Many Gates on a Chip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348148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3CAB0-99DB-4C59-A0BA-FAA44EE04B28}"/>
              </a:ext>
            </a:extLst>
          </p:cNvPr>
          <p:cNvSpPr txBox="1"/>
          <p:nvPr/>
        </p:nvSpPr>
        <p:spPr>
          <a:xfrm>
            <a:off x="685800" y="114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behavioral implementation still models a hardware circuit!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80CD6B-C68D-4EF1-B594-0566C208DD2D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3867A9-5888-4D4D-A8CD-B77358AF40A3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5" name="Flowchart: Delay 124">
            <a:extLst>
              <a:ext uri="{FF2B5EF4-FFF2-40B4-BE49-F238E27FC236}">
                <a16:creationId xmlns:a16="http://schemas.microsoft.com/office/drawing/2014/main" id="{D67CBE03-F264-4EB8-98BD-510E343B31C7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26" name="Arrow: Pentagon 125">
            <a:extLst>
              <a:ext uri="{FF2B5EF4-FFF2-40B4-BE49-F238E27FC236}">
                <a16:creationId xmlns:a16="http://schemas.microsoft.com/office/drawing/2014/main" id="{12F81ACF-B4FE-4E6C-87A3-743F15EB8A6B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127" name="Arrow: Pentagon 126">
            <a:extLst>
              <a:ext uri="{FF2B5EF4-FFF2-40B4-BE49-F238E27FC236}">
                <a16:creationId xmlns:a16="http://schemas.microsoft.com/office/drawing/2014/main" id="{98F50A7D-F782-4C3D-AF5A-93082569DBF6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28" name="Arrow: Pentagon 127">
            <a:extLst>
              <a:ext uri="{FF2B5EF4-FFF2-40B4-BE49-F238E27FC236}">
                <a16:creationId xmlns:a16="http://schemas.microsoft.com/office/drawing/2014/main" id="{9D5CCAA1-26D9-4B30-914D-BD209A37B43E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29" name="Arrow: Pentagon 128">
            <a:extLst>
              <a:ext uri="{FF2B5EF4-FFF2-40B4-BE49-F238E27FC236}">
                <a16:creationId xmlns:a16="http://schemas.microsoft.com/office/drawing/2014/main" id="{A0CE428C-301A-4D9B-A32A-284B463500EA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28CFAE2-250E-45A3-9D1A-F7C9DD442196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F2CCE29-29BB-4B5C-BD72-654F97982D95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92245CC-9509-4F90-8075-5345C5B9A399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Flowchart: Delay 132">
            <a:extLst>
              <a:ext uri="{FF2B5EF4-FFF2-40B4-BE49-F238E27FC236}">
                <a16:creationId xmlns:a16="http://schemas.microsoft.com/office/drawing/2014/main" id="{A13FB7AD-1157-4C32-8506-4F1C0AFA3EF6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6982600-857C-4CBA-A25F-668D01A274AC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D6AE39F-7F2F-431C-89D3-58DCB3260F2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Flowchart: Delay 135">
            <a:extLst>
              <a:ext uri="{FF2B5EF4-FFF2-40B4-BE49-F238E27FC236}">
                <a16:creationId xmlns:a16="http://schemas.microsoft.com/office/drawing/2014/main" id="{1CA9AC32-36CC-49D9-B694-78C534FBC12D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50340028-6942-44BC-AF64-EE80F69424BF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ADE84D02-11C2-41D6-9706-3113F286DA4E}"/>
              </a:ext>
            </a:extLst>
          </p:cNvPr>
          <p:cNvCxnSpPr>
            <a:cxnSpLocks/>
            <a:stCxn id="126" idx="3"/>
            <a:endCxn id="130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FEFE03EA-27EF-496B-B33B-FCC3FF655B54}"/>
              </a:ext>
            </a:extLst>
          </p:cNvPr>
          <p:cNvCxnSpPr>
            <a:stCxn id="128" idx="3"/>
            <a:endCxn id="131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37336764-7458-45F9-8014-7066BC2B644C}"/>
              </a:ext>
            </a:extLst>
          </p:cNvPr>
          <p:cNvCxnSpPr>
            <a:stCxn id="129" idx="3"/>
            <a:endCxn id="132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319044EF-C823-439F-A122-9EAF4318C418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52CC5D3A-B0C5-4D6E-8050-042C5B3F8B87}"/>
              </a:ext>
            </a:extLst>
          </p:cNvPr>
          <p:cNvCxnSpPr>
            <a:cxnSpLocks/>
            <a:stCxn id="145" idx="0"/>
            <a:endCxn id="135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328535D7-7D9E-47C1-8ED9-3E47B3E73473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8875DAF-A25E-403E-BDD6-ED6C87F5EF91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A4BF5E5-FDE2-4BBE-94F2-8AED7E1660CA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FE23DDE3-3465-479E-A002-8C886CBAC457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F674B06B-F551-49F7-B4CA-5D983DD3F1F5}"/>
              </a:ext>
            </a:extLst>
          </p:cNvPr>
          <p:cNvCxnSpPr>
            <a:endCxn id="137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73438FE-9BAA-46FB-AC4B-D1D54E265466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4C81A651-F286-4A65-A7DB-EAA858008D2E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677C3E0-5C4C-431A-956C-45D9443F79C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7C162C-1FB5-4300-AD1A-FD732824FAFF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DFBA112-1301-4962-99D2-40A71FBB4ADA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153" name="Flowchart: Stored Data 152">
              <a:extLst>
                <a:ext uri="{FF2B5EF4-FFF2-40B4-BE49-F238E27FC236}">
                  <a16:creationId xmlns:a16="http://schemas.microsoft.com/office/drawing/2014/main" id="{2A823B35-8AEC-429C-AB61-5F90A07EB27C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44F5908-7AA2-4A5E-9609-6206A94D7752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CF6AAB70-9E5E-4E2D-962C-AA0619D34459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9F81ACC9-D664-4452-8116-CB0D4C82E662}"/>
              </a:ext>
            </a:extLst>
          </p:cNvPr>
          <p:cNvCxnSpPr>
            <a:stCxn id="133" idx="3"/>
            <a:endCxn id="153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E5533826-1B38-4E4A-B1B1-CCB81A5FA8BE}"/>
              </a:ext>
            </a:extLst>
          </p:cNvPr>
          <p:cNvCxnSpPr>
            <a:stCxn id="136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A8FC8D8-DAEF-4DA8-91C2-2F21FCF20B8E}"/>
              </a:ext>
            </a:extLst>
          </p:cNvPr>
          <p:cNvCxnSpPr>
            <a:cxnSpLocks/>
            <a:stCxn id="153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1860EAF-7252-4EE4-9120-6B09FA2F523B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Oval 159">
            <a:extLst>
              <a:ext uri="{FF2B5EF4-FFF2-40B4-BE49-F238E27FC236}">
                <a16:creationId xmlns:a16="http://schemas.microsoft.com/office/drawing/2014/main" id="{D6FF8F11-6318-4A58-8BBE-B7B972F98F22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173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 in Behavioral Verilog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FB37F22E-9F8C-4262-B42F-F996083C2D5C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gates(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y1, y2, y3, y4, y5);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/* Five different two-input logic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gates acting on 4 bit buses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y1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y2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y3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^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y4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y5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5A483D-B3A1-4AEF-B8A8-F1BBEDA9EB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394778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Operators: Schematic View</a:t>
            </a:r>
          </a:p>
        </p:txBody>
      </p:sp>
      <p:pic>
        <p:nvPicPr>
          <p:cNvPr id="52230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73497"/>
            <a:ext cx="6286691" cy="4768205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754D42-F443-4C77-98D2-BCE8744E98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AB80F-2287-41A8-A2ED-DD30953DB9F0}"/>
              </a:ext>
            </a:extLst>
          </p:cNvPr>
          <p:cNvSpPr/>
          <p:nvPr/>
        </p:nvSpPr>
        <p:spPr>
          <a:xfrm>
            <a:off x="4495800" y="1905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4AA3DA-4E59-4C7B-AD6C-52361385857E}"/>
              </a:ext>
            </a:extLst>
          </p:cNvPr>
          <p:cNvSpPr/>
          <p:nvPr/>
        </p:nvSpPr>
        <p:spPr>
          <a:xfrm>
            <a:off x="4343400" y="3428999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C46030-A57C-46ED-9D43-2CF048E7A9DF}"/>
              </a:ext>
            </a:extLst>
          </p:cNvPr>
          <p:cNvSpPr/>
          <p:nvPr/>
        </p:nvSpPr>
        <p:spPr>
          <a:xfrm>
            <a:off x="4343400" y="5118890"/>
            <a:ext cx="13716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65280-8E2F-4BCB-BDE9-E8884F466217}"/>
              </a:ext>
            </a:extLst>
          </p:cNvPr>
          <p:cNvSpPr/>
          <p:nvPr/>
        </p:nvSpPr>
        <p:spPr>
          <a:xfrm>
            <a:off x="2971800" y="511889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B127B-E6E8-4AC7-AF23-D3C445A44A5C}"/>
              </a:ext>
            </a:extLst>
          </p:cNvPr>
          <p:cNvSpPr/>
          <p:nvPr/>
        </p:nvSpPr>
        <p:spPr>
          <a:xfrm>
            <a:off x="3007360" y="350520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0902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Reduction Operators in Behavioral Verilog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5646CE-2C54-4518-A77F-2CD5D9D9A9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and8(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 is much easier to write than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a[7]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a[6]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a[5]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a[4]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           a[3]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a[2]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a[0];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7132490-D579-40D4-A5E4-5C1076FED5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619271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Reduction Operators: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41FC9E-CD6A-43A1-B691-623888F5B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8F8AD920-7BD0-4E69-81FF-641E411A0C8B}"/>
              </a:ext>
            </a:extLst>
          </p:cNvPr>
          <p:cNvSpPr/>
          <p:nvPr/>
        </p:nvSpPr>
        <p:spPr>
          <a:xfrm>
            <a:off x="4906293" y="2854960"/>
            <a:ext cx="1790588" cy="1752600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955F2E7-A1DE-4416-9633-01601A84C3E3}"/>
              </a:ext>
            </a:extLst>
          </p:cNvPr>
          <p:cNvSpPr/>
          <p:nvPr/>
        </p:nvSpPr>
        <p:spPr>
          <a:xfrm>
            <a:off x="653120" y="3486595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a[7:0]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AE5AF6-63F2-4D1C-B77A-A4B87DAA3765}"/>
              </a:ext>
            </a:extLst>
          </p:cNvPr>
          <p:cNvCxnSpPr>
            <a:cxnSpLocks/>
          </p:cNvCxnSpPr>
          <p:nvPr/>
        </p:nvCxnSpPr>
        <p:spPr>
          <a:xfrm>
            <a:off x="1709760" y="368059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284913-B433-42BF-AC48-845513443FFD}"/>
              </a:ext>
            </a:extLst>
          </p:cNvPr>
          <p:cNvSpPr txBox="1"/>
          <p:nvPr/>
        </p:nvSpPr>
        <p:spPr>
          <a:xfrm>
            <a:off x="1534008" y="3286848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[7:0]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D5F84-F256-411B-BB86-63B0230CEEA4}"/>
              </a:ext>
            </a:extLst>
          </p:cNvPr>
          <p:cNvCxnSpPr>
            <a:cxnSpLocks/>
          </p:cNvCxnSpPr>
          <p:nvPr/>
        </p:nvCxnSpPr>
        <p:spPr>
          <a:xfrm flipV="1">
            <a:off x="2447573" y="2093883"/>
            <a:ext cx="24187" cy="312093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35FBD-6F8E-49A1-8DE7-3055E27169DB}"/>
              </a:ext>
            </a:extLst>
          </p:cNvPr>
          <p:cNvCxnSpPr>
            <a:cxnSpLocks/>
          </p:cNvCxnSpPr>
          <p:nvPr/>
        </p:nvCxnSpPr>
        <p:spPr>
          <a:xfrm>
            <a:off x="2447573" y="2117141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83479B-14D7-42D0-9342-6F1EA6E76E88}"/>
              </a:ext>
            </a:extLst>
          </p:cNvPr>
          <p:cNvSpPr txBox="1"/>
          <p:nvPr/>
        </p:nvSpPr>
        <p:spPr>
          <a:xfrm>
            <a:off x="2547960" y="1699393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[0]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91ABD2-525B-4604-9AE5-679D191DBF1D}"/>
              </a:ext>
            </a:extLst>
          </p:cNvPr>
          <p:cNvCxnSpPr>
            <a:cxnSpLocks/>
          </p:cNvCxnSpPr>
          <p:nvPr/>
        </p:nvCxnSpPr>
        <p:spPr>
          <a:xfrm>
            <a:off x="2447573" y="2552669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9644E9-7ADF-421A-BDFF-33AA75E92F4A}"/>
              </a:ext>
            </a:extLst>
          </p:cNvPr>
          <p:cNvSpPr txBox="1"/>
          <p:nvPr/>
        </p:nvSpPr>
        <p:spPr>
          <a:xfrm>
            <a:off x="2547960" y="2134921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[1]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629951-0445-4E5F-9745-37CD3AC889C3}"/>
              </a:ext>
            </a:extLst>
          </p:cNvPr>
          <p:cNvCxnSpPr>
            <a:cxnSpLocks/>
          </p:cNvCxnSpPr>
          <p:nvPr/>
        </p:nvCxnSpPr>
        <p:spPr>
          <a:xfrm>
            <a:off x="2447573" y="3019632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3A5983-2254-4536-9311-E3975997865F}"/>
              </a:ext>
            </a:extLst>
          </p:cNvPr>
          <p:cNvSpPr txBox="1"/>
          <p:nvPr/>
        </p:nvSpPr>
        <p:spPr>
          <a:xfrm>
            <a:off x="2547960" y="2601884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[2]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088EC-7D8E-4BCD-BE6F-688D4BB80A8F}"/>
              </a:ext>
            </a:extLst>
          </p:cNvPr>
          <p:cNvCxnSpPr>
            <a:cxnSpLocks/>
          </p:cNvCxnSpPr>
          <p:nvPr/>
        </p:nvCxnSpPr>
        <p:spPr>
          <a:xfrm>
            <a:off x="2447573" y="3486595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C738BE-0572-4C0C-9B50-D83613503F07}"/>
              </a:ext>
            </a:extLst>
          </p:cNvPr>
          <p:cNvSpPr txBox="1"/>
          <p:nvPr/>
        </p:nvSpPr>
        <p:spPr>
          <a:xfrm>
            <a:off x="2547960" y="3068847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[3]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068E72-659C-48D4-94BC-0A9A198FFF90}"/>
              </a:ext>
            </a:extLst>
          </p:cNvPr>
          <p:cNvCxnSpPr>
            <a:cxnSpLocks/>
          </p:cNvCxnSpPr>
          <p:nvPr/>
        </p:nvCxnSpPr>
        <p:spPr>
          <a:xfrm>
            <a:off x="2447573" y="3913320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A0E6836-4235-454B-963C-0438F554E9BE}"/>
              </a:ext>
            </a:extLst>
          </p:cNvPr>
          <p:cNvSpPr txBox="1"/>
          <p:nvPr/>
        </p:nvSpPr>
        <p:spPr>
          <a:xfrm>
            <a:off x="2547960" y="3495572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[4]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A6A362-59D8-4DA9-B1F7-1B373212D4AC}"/>
              </a:ext>
            </a:extLst>
          </p:cNvPr>
          <p:cNvCxnSpPr>
            <a:cxnSpLocks/>
          </p:cNvCxnSpPr>
          <p:nvPr/>
        </p:nvCxnSpPr>
        <p:spPr>
          <a:xfrm>
            <a:off x="2447573" y="4358214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038E76-5F14-4A08-A2E6-0E18FD19DAB7}"/>
              </a:ext>
            </a:extLst>
          </p:cNvPr>
          <p:cNvSpPr txBox="1"/>
          <p:nvPr/>
        </p:nvSpPr>
        <p:spPr>
          <a:xfrm>
            <a:off x="2547960" y="3940466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[5]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AC7FDFA-295E-427E-A247-68ECDF717D4C}"/>
              </a:ext>
            </a:extLst>
          </p:cNvPr>
          <p:cNvCxnSpPr>
            <a:cxnSpLocks/>
          </p:cNvCxnSpPr>
          <p:nvPr/>
        </p:nvCxnSpPr>
        <p:spPr>
          <a:xfrm>
            <a:off x="2447573" y="479588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A9038D-E165-4B97-9A66-A4017E4889A2}"/>
              </a:ext>
            </a:extLst>
          </p:cNvPr>
          <p:cNvSpPr txBox="1"/>
          <p:nvPr/>
        </p:nvSpPr>
        <p:spPr>
          <a:xfrm>
            <a:off x="2547960" y="4378135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[6]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13D043-B27E-4057-9821-D462F83D1417}"/>
              </a:ext>
            </a:extLst>
          </p:cNvPr>
          <p:cNvCxnSpPr>
            <a:cxnSpLocks/>
          </p:cNvCxnSpPr>
          <p:nvPr/>
        </p:nvCxnSpPr>
        <p:spPr>
          <a:xfrm>
            <a:off x="2447573" y="5214818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28DB2A-6BD6-4533-8FDF-25DBA39C0899}"/>
              </a:ext>
            </a:extLst>
          </p:cNvPr>
          <p:cNvSpPr txBox="1"/>
          <p:nvPr/>
        </p:nvSpPr>
        <p:spPr>
          <a:xfrm>
            <a:off x="2547960" y="4797070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[7]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05AFEAF-12E9-4CFA-8E95-2AAE6962E299}"/>
              </a:ext>
            </a:extLst>
          </p:cNvPr>
          <p:cNvCxnSpPr/>
          <p:nvPr/>
        </p:nvCxnSpPr>
        <p:spPr>
          <a:xfrm rot="10800000">
            <a:off x="3209573" y="2117142"/>
            <a:ext cx="1696720" cy="90249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49F2B5-21D9-4531-9F75-1E58CF223468}"/>
              </a:ext>
            </a:extLst>
          </p:cNvPr>
          <p:cNvCxnSpPr/>
          <p:nvPr/>
        </p:nvCxnSpPr>
        <p:spPr>
          <a:xfrm rot="10800000">
            <a:off x="3209573" y="2543866"/>
            <a:ext cx="1696720" cy="695762"/>
          </a:xfrm>
          <a:prstGeom prst="bentConnector3">
            <a:avLst>
              <a:gd name="adj1" fmla="val 607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044384B9-2EBF-4852-BB9D-280339616E1B}"/>
              </a:ext>
            </a:extLst>
          </p:cNvPr>
          <p:cNvCxnSpPr>
            <a:cxnSpLocks/>
          </p:cNvCxnSpPr>
          <p:nvPr/>
        </p:nvCxnSpPr>
        <p:spPr>
          <a:xfrm rot="10800000">
            <a:off x="3199414" y="3011457"/>
            <a:ext cx="1706879" cy="476325"/>
          </a:xfrm>
          <a:prstGeom prst="bentConnector3">
            <a:avLst>
              <a:gd name="adj1" fmla="val 66071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E04CDAE-60C2-4641-90CF-484D0D52AADD}"/>
              </a:ext>
            </a:extLst>
          </p:cNvPr>
          <p:cNvCxnSpPr>
            <a:stCxn id="2" idx="1"/>
          </p:cNvCxnSpPr>
          <p:nvPr/>
        </p:nvCxnSpPr>
        <p:spPr>
          <a:xfrm rot="10800000">
            <a:off x="3199413" y="3533008"/>
            <a:ext cx="1706880" cy="198253"/>
          </a:xfrm>
          <a:prstGeom prst="bentConnector3">
            <a:avLst>
              <a:gd name="adj1" fmla="val 7023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A2C23C9B-1F91-4422-95E8-CC4E9EAE2F0D}"/>
              </a:ext>
            </a:extLst>
          </p:cNvPr>
          <p:cNvCxnSpPr/>
          <p:nvPr/>
        </p:nvCxnSpPr>
        <p:spPr>
          <a:xfrm rot="10800000" flipV="1">
            <a:off x="3209573" y="4121572"/>
            <a:ext cx="1696721" cy="221854"/>
          </a:xfrm>
          <a:prstGeom prst="bentConnector3">
            <a:avLst>
              <a:gd name="adj1" fmla="val 7634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0810634B-4F63-4B97-AAF8-2DE1B6340EEA}"/>
              </a:ext>
            </a:extLst>
          </p:cNvPr>
          <p:cNvCxnSpPr/>
          <p:nvPr/>
        </p:nvCxnSpPr>
        <p:spPr>
          <a:xfrm rot="10800000" flipV="1">
            <a:off x="3207033" y="4308537"/>
            <a:ext cx="1699261" cy="486160"/>
          </a:xfrm>
          <a:prstGeom prst="bentConnector3">
            <a:avLst>
              <a:gd name="adj1" fmla="val 62556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23" name="Connector: Elbow 56322">
            <a:extLst>
              <a:ext uri="{FF2B5EF4-FFF2-40B4-BE49-F238E27FC236}">
                <a16:creationId xmlns:a16="http://schemas.microsoft.com/office/drawing/2014/main" id="{1CC1D3B2-C30E-4B88-AFF7-099FA6BA20DE}"/>
              </a:ext>
            </a:extLst>
          </p:cNvPr>
          <p:cNvCxnSpPr/>
          <p:nvPr/>
        </p:nvCxnSpPr>
        <p:spPr>
          <a:xfrm rot="10800000" flipV="1">
            <a:off x="3205762" y="4490903"/>
            <a:ext cx="1700530" cy="72345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86913399-6643-4A4D-9301-5C85FC746D46}"/>
              </a:ext>
            </a:extLst>
          </p:cNvPr>
          <p:cNvSpPr/>
          <p:nvPr/>
        </p:nvSpPr>
        <p:spPr>
          <a:xfrm>
            <a:off x="7239000" y="3545392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cxnSp>
        <p:nvCxnSpPr>
          <p:cNvPr id="56328" name="Straight Connector 56327">
            <a:extLst>
              <a:ext uri="{FF2B5EF4-FFF2-40B4-BE49-F238E27FC236}">
                <a16:creationId xmlns:a16="http://schemas.microsoft.com/office/drawing/2014/main" id="{56F8FC65-0668-4680-BD06-1A46C36DF587}"/>
              </a:ext>
            </a:extLst>
          </p:cNvPr>
          <p:cNvCxnSpPr>
            <a:stCxn id="2" idx="3"/>
            <a:endCxn id="71" idx="1"/>
          </p:cNvCxnSpPr>
          <p:nvPr/>
        </p:nvCxnSpPr>
        <p:spPr>
          <a:xfrm>
            <a:off x="6696881" y="3731260"/>
            <a:ext cx="542119" cy="46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38" name="Straight Connector 56337">
            <a:extLst>
              <a:ext uri="{FF2B5EF4-FFF2-40B4-BE49-F238E27FC236}">
                <a16:creationId xmlns:a16="http://schemas.microsoft.com/office/drawing/2014/main" id="{12FF7ECD-9362-49D6-A7B0-FF19F4D30EB7}"/>
              </a:ext>
            </a:extLst>
          </p:cNvPr>
          <p:cNvCxnSpPr/>
          <p:nvPr/>
        </p:nvCxnSpPr>
        <p:spPr>
          <a:xfrm>
            <a:off x="3207032" y="3913320"/>
            <a:ext cx="1699260" cy="72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B6B1B5-E665-4B3D-9C9F-44779486EAED}"/>
              </a:ext>
            </a:extLst>
          </p:cNvPr>
          <p:cNvSpPr txBox="1"/>
          <p:nvPr/>
        </p:nvSpPr>
        <p:spPr>
          <a:xfrm>
            <a:off x="4578138" y="4701262"/>
            <a:ext cx="218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8-input AND gate</a:t>
            </a:r>
          </a:p>
        </p:txBody>
      </p:sp>
    </p:spTree>
    <p:extLst>
      <p:ext uri="{BB962C8B-B14F-4D97-AF65-F5344CB8AC3E}">
        <p14:creationId xmlns:p14="http://schemas.microsoft.com/office/powerpoint/2010/main" val="2051252310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Conditional Assignment in Behavioral Verilog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038600"/>
            <a:ext cx="8610600" cy="2209800"/>
          </a:xfrm>
        </p:spPr>
        <p:txBody>
          <a:bodyPr/>
          <a:lstStyle/>
          <a:p>
            <a:r>
              <a:rPr lang="en-US"/>
              <a:t>? :  is also called a </a:t>
            </a:r>
            <a:r>
              <a:rPr lang="en-US">
                <a:solidFill>
                  <a:srgbClr val="0000FF"/>
                </a:solidFill>
              </a:rPr>
              <a:t>ternary operator </a:t>
            </a:r>
            <a:r>
              <a:rPr lang="en-US"/>
              <a:t>as it operates on three inputs:</a:t>
            </a:r>
          </a:p>
          <a:p>
            <a:pPr lvl="1"/>
            <a:r>
              <a:rPr lang="en-US"/>
              <a:t>s</a:t>
            </a:r>
          </a:p>
          <a:p>
            <a:pPr lvl="1"/>
            <a:r>
              <a:rPr lang="en-US"/>
              <a:t>d1</a:t>
            </a:r>
          </a:p>
          <a:p>
            <a:pPr lvl="1"/>
            <a:r>
              <a:rPr lang="en-US"/>
              <a:t>d0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</a:pP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D62A19-BF3F-4653-BC7E-5985897A58A7}"/>
              </a:ext>
            </a:extLst>
          </p:cNvPr>
          <p:cNvSpPr>
            <a:spLocks noGrp="1"/>
          </p:cNvSpPr>
          <p:nvPr/>
        </p:nvSpPr>
        <p:spPr bwMode="auto">
          <a:xfrm>
            <a:off x="623887" y="1219200"/>
            <a:ext cx="7896225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if (s) then y=d1 else y=d0;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4230C08-E4C6-405F-8593-423DA8789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594806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Conditional Assignment: Schematic View</a:t>
            </a:r>
          </a:p>
        </p:txBody>
      </p:sp>
      <p:pic>
        <p:nvPicPr>
          <p:cNvPr id="60422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84099"/>
            <a:ext cx="7238475" cy="2489801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9649A10-740F-40C0-9911-F586AE0A0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9A748-4504-4895-B38C-C522B8226158}"/>
              </a:ext>
            </a:extLst>
          </p:cNvPr>
          <p:cNvSpPr/>
          <p:nvPr/>
        </p:nvSpPr>
        <p:spPr>
          <a:xfrm>
            <a:off x="4419600" y="4084302"/>
            <a:ext cx="1600200" cy="6197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43817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A7263-F7D0-434F-BA75-C45499ED3B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: d0);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(s1) then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y=d3 else y=d2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else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y=d1 else y=d0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5F7FF8-A6EC-43BD-A3BC-EF3715A4BD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10190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Even 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66534-143D-40D8-87D5-CA3C091C501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b10)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b01)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d0;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    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11” ) then y= d3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10” ) then y= 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01” ) then y= d1</a:t>
            </a:r>
            <a:b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                    y= 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EB80C8-D071-4174-867C-1CD2ADA135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71509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Precedence of Operations in Verilog</a:t>
            </a:r>
          </a:p>
        </p:txBody>
      </p:sp>
      <p:sp>
        <p:nvSpPr>
          <p:cNvPr id="6963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74" name="Text Box 4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Highest</a:t>
            </a:r>
          </a:p>
        </p:txBody>
      </p:sp>
      <p:sp>
        <p:nvSpPr>
          <p:cNvPr id="69675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55626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Lowest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C7E8A691-C0ED-47FA-B649-BB6A97E4D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1311273"/>
            <a:ext cx="4876800" cy="477044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39EFCBC-CA61-48EE-BCF3-A2EE665025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7424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E46CD7B3-DFB4-8449-B005-DA046415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Enabler: Moore’</a:t>
            </a:r>
            <a:r>
              <a:rPr lang="en-US" altLang="ja-JP">
                <a:ea typeface="ＭＳ Ｐゴシック" panose="020B0600070205080204" pitchFamily="34" charset="-128"/>
              </a:rPr>
              <a:t>s Law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14690" name="Content Placeholder 4" descr="moores_law-2005.jpg">
            <a:extLst>
              <a:ext uri="{FF2B5EF4-FFF2-40B4-BE49-F238E27FC236}">
                <a16:creationId xmlns:a16="http://schemas.microsoft.com/office/drawing/2014/main" id="{31BC2EAA-0FD9-B744-990C-EF2C59D46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1030288"/>
            <a:ext cx="7658100" cy="4303712"/>
          </a:xfrm>
        </p:spPr>
      </p:pic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6AFB0109-1EBE-5D46-9F3F-1F54753C6B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04659-ACAD-6943-9E44-96B03E47E4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2" name="TextBox 4">
            <a:extLst>
              <a:ext uri="{FF2B5EF4-FFF2-40B4-BE49-F238E27FC236}">
                <a16:creationId xmlns:a16="http://schemas.microsoft.com/office/drawing/2014/main" id="{99036605-6294-2E42-99D9-358D64A2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54663"/>
            <a:ext cx="8177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Moore, 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Cramming more components onto integrated circuits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Electronics Magazine, 1965.       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Component counts double every other year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3" name="TextBox 4">
            <a:extLst>
              <a:ext uri="{FF2B5EF4-FFF2-40B4-BE49-F238E27FC236}">
                <a16:creationId xmlns:a16="http://schemas.microsoft.com/office/drawing/2014/main" id="{4CE03589-D361-B248-A15C-089656EF3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522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Intel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13F0CA-D022-344C-9AA7-20D6FBA9B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0668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9A8640-B359-B845-BB75-E25F3BD6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1066800"/>
            <a:ext cx="368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831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Express Numbers ?</a:t>
            </a:r>
          </a:p>
        </p:txBody>
      </p:sp>
      <p:sp>
        <p:nvSpPr>
          <p:cNvPr id="66564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ja-JP" altLang="en-US" sz="3600">
                <a:latin typeface="Consolas" pitchFamily="49" charset="0"/>
              </a:rPr>
              <a:t>’</a:t>
            </a:r>
            <a:r>
              <a:rPr lang="en-US" altLang="ja-JP" sz="3600" err="1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sz="3600" err="1">
                <a:solidFill>
                  <a:srgbClr val="008000"/>
                </a:solidFill>
                <a:latin typeface="Consolas" pitchFamily="49" charset="0"/>
              </a:rPr>
              <a:t>xx</a:t>
            </a:r>
            <a:endParaRPr lang="en-US" altLang="ja-JP" sz="3600">
              <a:solidFill>
                <a:srgbClr val="008000"/>
              </a:solidFill>
              <a:latin typeface="Consolas" pitchFamily="49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>
                <a:solidFill>
                  <a:srgbClr val="FF0000"/>
                </a:solidFill>
                <a:latin typeface="Consolas" pitchFamily="49" charset="0"/>
              </a:rPr>
              <a:t>8</a:t>
            </a:r>
            <a:r>
              <a:rPr lang="ja-JP" altLang="en-US">
                <a:latin typeface="Consolas" pitchFamily="49" charset="0"/>
              </a:rPr>
              <a:t>’</a:t>
            </a:r>
            <a:r>
              <a:rPr lang="en-US" altLang="ja-JP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>
                <a:solidFill>
                  <a:srgbClr val="008000"/>
                </a:solidFill>
                <a:latin typeface="Consolas" pitchFamily="49" charset="0"/>
              </a:rPr>
              <a:t>0000_0001</a:t>
            </a:r>
          </a:p>
          <a:p>
            <a:r>
              <a:rPr lang="en-US">
                <a:solidFill>
                  <a:srgbClr val="FF0000"/>
                </a:solidFill>
              </a:rPr>
              <a:t>(</a:t>
            </a:r>
            <a:r>
              <a:rPr lang="en-US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en-US">
                <a:solidFill>
                  <a:srgbClr val="FF0000"/>
                </a:solidFill>
              </a:rPr>
              <a:t>) Number of bits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Expresses how many bits will be used to store the value</a:t>
            </a:r>
          </a:p>
          <a:p>
            <a:pPr lvl="1"/>
            <a:endParaRPr lang="en-US"/>
          </a:p>
          <a:p>
            <a:r>
              <a:rPr lang="en-US">
                <a:solidFill>
                  <a:srgbClr val="3366FF"/>
                </a:solidFill>
              </a:rPr>
              <a:t>(</a:t>
            </a:r>
            <a:r>
              <a:rPr lang="en-US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>
                <a:solidFill>
                  <a:srgbClr val="3366FF"/>
                </a:solidFill>
              </a:rPr>
              <a:t>) Base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Can be b (binary), h (hexadecimal), d (decimal), o (octal)</a:t>
            </a:r>
          </a:p>
          <a:p>
            <a:pPr lvl="1"/>
            <a:endParaRPr lang="en-US">
              <a:solidFill>
                <a:srgbClr val="000000"/>
              </a:solidFill>
            </a:endParaRPr>
          </a:p>
          <a:p>
            <a:r>
              <a:rPr lang="en-US">
                <a:solidFill>
                  <a:srgbClr val="008000"/>
                </a:solidFill>
              </a:rPr>
              <a:t>(</a:t>
            </a:r>
            <a:r>
              <a:rPr lang="en-US">
                <a:solidFill>
                  <a:srgbClr val="008000"/>
                </a:solidFill>
                <a:latin typeface="Consolas" pitchFamily="49" charset="0"/>
              </a:rPr>
              <a:t>xx</a:t>
            </a:r>
            <a:r>
              <a:rPr lang="en-US">
                <a:solidFill>
                  <a:srgbClr val="008000"/>
                </a:solidFill>
              </a:rPr>
              <a:t>) Number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The value expressed in base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Apart from numbers, it can also have X and Z as values</a:t>
            </a:r>
          </a:p>
          <a:p>
            <a:pPr lvl="1"/>
            <a:r>
              <a:rPr lang="en-US">
                <a:solidFill>
                  <a:srgbClr val="000000"/>
                </a:solidFill>
              </a:rPr>
              <a:t>Underscore _ can be used to improve readability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66FD2-A62F-4940-B626-A1BD7E154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71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Number Representation in Verilog</a:t>
            </a:r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idx="1"/>
            <p:extLst/>
          </p:nvPr>
        </p:nvGraphicFramePr>
        <p:xfrm>
          <a:off x="228600" y="1495422"/>
          <a:ext cx="8610600" cy="338137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d5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hFA3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1111 1010 0011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b0000_1001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o12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00 001 010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bxX0X1zZ1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XX0X 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‘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0000 .. 0001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0000 0000 0000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AB154-56B0-4004-AEAC-C953B078D8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4168E72-B0B8-4DB0-B1F6-33D60F006772}"/>
              </a:ext>
            </a:extLst>
          </p:cNvPr>
          <p:cNvSpPr/>
          <p:nvPr/>
        </p:nvSpPr>
        <p:spPr>
          <a:xfrm rot="16200000">
            <a:off x="2971800" y="4114800"/>
            <a:ext cx="304800" cy="1371600"/>
          </a:xfrm>
          <a:prstGeom prst="leftBrace">
            <a:avLst>
              <a:gd name="adj1" fmla="val 8333"/>
              <a:gd name="adj2" fmla="val 5071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74D8-82EF-4114-9B7E-EBACF31DEE84}"/>
              </a:ext>
            </a:extLst>
          </p:cNvPr>
          <p:cNvSpPr txBox="1"/>
          <p:nvPr/>
        </p:nvSpPr>
        <p:spPr>
          <a:xfrm>
            <a:off x="2514600" y="499324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 bits (default)</a:t>
            </a:r>
          </a:p>
        </p:txBody>
      </p:sp>
    </p:spTree>
    <p:extLst>
      <p:ext uri="{BB962C8B-B14F-4D97-AF65-F5344CB8AC3E}">
        <p14:creationId xmlns:p14="http://schemas.microsoft.com/office/powerpoint/2010/main" val="3575669758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Floating Signals (Z)</a:t>
            </a:r>
            <a:endParaRPr lang="de-CH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996011E-FA71-401C-89D8-0F3BF01C669B}"/>
              </a:ext>
            </a:extLst>
          </p:cNvPr>
          <p:cNvSpPr>
            <a:spLocks noGrp="1"/>
          </p:cNvSpPr>
          <p:nvPr/>
        </p:nvSpPr>
        <p:spPr bwMode="auto">
          <a:xfrm>
            <a:off x="623887" y="2490255"/>
            <a:ext cx="7896225" cy="2347117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tristate_buffer(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en,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= en ? a : 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4'bz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B7910-6132-430D-BD69-B96181C61E25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13" y="4953000"/>
            <a:ext cx="5823374" cy="14380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19832F8-8246-4B50-A5E5-D455A3AE4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743F2-EF65-4AC6-A642-F47AF6AF8E2F}"/>
              </a:ext>
            </a:extLst>
          </p:cNvPr>
          <p:cNvSpPr/>
          <p:nvPr/>
        </p:nvSpPr>
        <p:spPr>
          <a:xfrm>
            <a:off x="4038600" y="5999855"/>
            <a:ext cx="1600200" cy="391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F0881FF8-2FCE-4619-B8EB-7720EE2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0177"/>
            <a:ext cx="8610600" cy="1400078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Floating signal: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r>
              <a:rPr lang="en-US"/>
              <a:t>Also known as: </a:t>
            </a:r>
            <a:r>
              <a:rPr lang="en-US">
                <a:solidFill>
                  <a:srgbClr val="0000FF"/>
                </a:solidFill>
              </a:rPr>
              <a:t>high impedance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hi-Z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tri-stated</a:t>
            </a:r>
            <a:r>
              <a:rPr lang="en-US"/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65449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Aside: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3622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48866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2313038525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Truth Table for AND with Z and X</a:t>
            </a: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idx="1"/>
            <p:extLst/>
          </p:nvPr>
        </p:nvGraphicFramePr>
        <p:xfrm>
          <a:off x="1228724" y="1691641"/>
          <a:ext cx="6686551" cy="402716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6634">
                <a:tc rowSpan="2"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AND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A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0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107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B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43BF7-452F-4EEC-8ABB-27BDD49E6E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74723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Happens with HDL Code?</a:t>
            </a:r>
          </a:p>
        </p:txBody>
      </p:sp>
      <p:sp>
        <p:nvSpPr>
          <p:cNvPr id="4608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Synthesis</a:t>
            </a:r>
            <a:r>
              <a:rPr lang="en-US"/>
              <a:t> </a:t>
            </a:r>
          </a:p>
          <a:p>
            <a:pPr lvl="1"/>
            <a:r>
              <a:rPr lang="en-US"/>
              <a:t>Modern tools are able to </a:t>
            </a:r>
            <a:r>
              <a:rPr lang="en-US">
                <a:solidFill>
                  <a:srgbClr val="0000FF"/>
                </a:solidFill>
              </a:rPr>
              <a:t>map</a:t>
            </a:r>
            <a:r>
              <a:rPr lang="en-US"/>
              <a:t> a </a:t>
            </a:r>
            <a:r>
              <a:rPr lang="en-US" i="1"/>
              <a:t>HDL code</a:t>
            </a:r>
            <a:r>
              <a:rPr lang="en-US"/>
              <a:t> into </a:t>
            </a:r>
            <a:br>
              <a:rPr lang="en-US"/>
            </a:br>
            <a:r>
              <a:rPr lang="en-US"/>
              <a:t>low-level </a:t>
            </a:r>
            <a:r>
              <a:rPr lang="en-US" i="1"/>
              <a:t>cell libraries</a:t>
            </a:r>
          </a:p>
          <a:p>
            <a:pPr lvl="1"/>
            <a:r>
              <a:rPr lang="en-US"/>
              <a:t>They can perform many </a:t>
            </a:r>
            <a:r>
              <a:rPr lang="en-US">
                <a:solidFill>
                  <a:srgbClr val="0000FF"/>
                </a:solidFill>
              </a:rPr>
              <a:t>optimizations</a:t>
            </a:r>
          </a:p>
          <a:p>
            <a:pPr lvl="1"/>
            <a:r>
              <a:rPr lang="en-US"/>
              <a:t>… however they </a:t>
            </a:r>
            <a:r>
              <a:rPr lang="en-US">
                <a:solidFill>
                  <a:srgbClr val="FF0000"/>
                </a:solidFill>
              </a:rPr>
              <a:t>can </a:t>
            </a:r>
            <a:r>
              <a:rPr lang="en-US" b="1">
                <a:solidFill>
                  <a:srgbClr val="FF0000"/>
                </a:solidFill>
              </a:rPr>
              <a:t>not</a:t>
            </a:r>
            <a:r>
              <a:rPr lang="en-US">
                <a:solidFill>
                  <a:srgbClr val="FF0000"/>
                </a:solidFill>
              </a:rPr>
              <a:t> guarantee </a:t>
            </a:r>
            <a:r>
              <a:rPr lang="en-US"/>
              <a:t>that a solution is optimal</a:t>
            </a:r>
          </a:p>
          <a:p>
            <a:pPr lvl="2"/>
            <a:r>
              <a:rPr lang="en-US"/>
              <a:t>Mainly due to </a:t>
            </a:r>
            <a:r>
              <a:rPr lang="en-US">
                <a:solidFill>
                  <a:srgbClr val="FF0000"/>
                </a:solidFill>
              </a:rPr>
              <a:t>computationally expensive </a:t>
            </a:r>
            <a:r>
              <a:rPr lang="en-US">
                <a:solidFill>
                  <a:srgbClr val="0000FF"/>
                </a:solidFill>
              </a:rPr>
              <a:t>placement</a:t>
            </a:r>
            <a:r>
              <a:rPr lang="en-US"/>
              <a:t> and </a:t>
            </a:r>
            <a:r>
              <a:rPr lang="en-US">
                <a:solidFill>
                  <a:srgbClr val="0000FF"/>
                </a:solidFill>
              </a:rPr>
              <a:t>routing</a:t>
            </a:r>
            <a:r>
              <a:rPr lang="en-US"/>
              <a:t> algorithms</a:t>
            </a:r>
          </a:p>
          <a:p>
            <a:pPr lvl="1"/>
            <a:r>
              <a:rPr lang="en-US"/>
              <a:t>Most common way of Digital Design these days</a:t>
            </a:r>
          </a:p>
          <a:p>
            <a:endParaRPr lang="en-US"/>
          </a:p>
          <a:p>
            <a:r>
              <a:rPr lang="en-US" b="1"/>
              <a:t>Simulation</a:t>
            </a:r>
          </a:p>
          <a:p>
            <a:pPr lvl="1"/>
            <a:r>
              <a:rPr lang="en-US"/>
              <a:t>Allows the behavior of the circuit to be </a:t>
            </a:r>
            <a:r>
              <a:rPr lang="en-US">
                <a:solidFill>
                  <a:srgbClr val="0000FF"/>
                </a:solidFill>
              </a:rPr>
              <a:t>verified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without actually manufacturing the circuit</a:t>
            </a:r>
          </a:p>
          <a:p>
            <a:pPr lvl="1"/>
            <a:r>
              <a:rPr lang="en-US"/>
              <a:t>Simulators can work on </a:t>
            </a:r>
            <a:r>
              <a:rPr lang="en-US" i="1"/>
              <a:t>structural</a:t>
            </a:r>
            <a:r>
              <a:rPr lang="en-US"/>
              <a:t> or </a:t>
            </a:r>
            <a:r>
              <a:rPr lang="en-US" i="1"/>
              <a:t>behavioral</a:t>
            </a:r>
            <a:r>
              <a:rPr lang="en-US"/>
              <a:t> HDL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6BD93-7C54-4C0D-890C-1CEEE7CC8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5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 This “example”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55011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Synthesizing the “example”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259E86-F938-4F35-BF85-41496F440DB4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519BF8-908C-4885-97B6-34CF6C61EB89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08BBAD43-C158-4879-8B89-3D7934E673B0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F5435AC-BAE9-495F-9755-6BAAEA7388B2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7EFE4373-2248-4F7C-A41D-A40B2D81F41C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E4987325-8010-4402-8F2B-3283B2A7A80A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FE1E61B-5C7D-4899-A40D-5BE90041FBFC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0E64EF-AD7C-4EB0-BCCB-43E5B3F04EA3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FAE3278-2303-400F-B551-2F9E8BDD775D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0A989D-A345-4190-BA10-2640A600706C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Flowchart: Delay 14">
            <a:extLst>
              <a:ext uri="{FF2B5EF4-FFF2-40B4-BE49-F238E27FC236}">
                <a16:creationId xmlns:a16="http://schemas.microsoft.com/office/drawing/2014/main" id="{57637B3A-2867-4B89-AC4F-22E7EF11245F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813676-1EA5-4DEB-8061-A8E3AE5F53DD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96BFC2-2292-4BB2-A262-087B276A2DE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Flowchart: Delay 17">
            <a:extLst>
              <a:ext uri="{FF2B5EF4-FFF2-40B4-BE49-F238E27FC236}">
                <a16:creationId xmlns:a16="http://schemas.microsoft.com/office/drawing/2014/main" id="{50B08415-7C4A-443B-8E47-BE91524AA869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6AC64A-A88B-422B-BF2E-0DBFC47D4844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61BF0483-B15C-4302-A23F-47BC02E65BFE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9614CC-E155-4E9B-A3DB-22AA65D695F8}"/>
              </a:ext>
            </a:extLst>
          </p:cNvPr>
          <p:cNvCxnSpPr>
            <a:stCxn id="10" idx="3"/>
            <a:endCxn id="13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58A3B2D0-8FE9-46D7-9077-19478BD9B1CC}"/>
              </a:ext>
            </a:extLst>
          </p:cNvPr>
          <p:cNvCxnSpPr>
            <a:stCxn id="11" idx="3"/>
            <a:endCxn id="14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D242484-06D4-49AC-B4D3-7AEA09355621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6370E5F-F47F-4DB3-BDDA-C891EB904A00}"/>
              </a:ext>
            </a:extLst>
          </p:cNvPr>
          <p:cNvCxnSpPr>
            <a:cxnSpLocks/>
            <a:stCxn id="28" idx="0"/>
            <a:endCxn id="17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85E7DF00-AE65-4FBF-B950-37A9B07FBE16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05402B-7B07-4CBF-8F32-91AB3EB5B06D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23135E-29A5-4FC9-880D-AC3F6F7FFC73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77FCEDD-51F1-4D5A-85F9-A8F046A78014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85F5405-03E1-4024-9CA6-BBC4EDA9AD67}"/>
              </a:ext>
            </a:extLst>
          </p:cNvPr>
          <p:cNvCxnSpPr>
            <a:endCxn id="19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6AE982-D5F1-44ED-936D-43D59A167F12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1400653D-D712-45CC-AFA4-985F00CBE648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767CC3-25CB-4AAF-AF55-DBDA04BC7D8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137037-878D-4A55-BA95-3F27CB23DCFA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55B2F-1C56-4C01-A406-52B15828F5A8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36" name="Flowchart: Stored Data 35">
              <a:extLst>
                <a:ext uri="{FF2B5EF4-FFF2-40B4-BE49-F238E27FC236}">
                  <a16:creationId xmlns:a16="http://schemas.microsoft.com/office/drawing/2014/main" id="{8F72F678-F09C-400B-BA5E-4A7EF2021B80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40D83-A22A-4DC4-94EA-4FF9682112A8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F6E33710-CCBC-48CE-B31B-1BA9B51FE98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99E18187-56B5-4A52-8558-9CD75797D414}"/>
              </a:ext>
            </a:extLst>
          </p:cNvPr>
          <p:cNvCxnSpPr>
            <a:stCxn id="15" idx="3"/>
            <a:endCxn id="36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A42F508-A33A-41C5-813F-3B81958AB9BA}"/>
              </a:ext>
            </a:extLst>
          </p:cNvPr>
          <p:cNvCxnSpPr>
            <a:stCxn id="18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ACD4C9-8B87-4866-B38E-969F45A0033C}"/>
              </a:ext>
            </a:extLst>
          </p:cNvPr>
          <p:cNvCxnSpPr>
            <a:cxnSpLocks/>
            <a:stCxn id="36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445AF2A-9DC4-4F1E-94AB-AA6757FB451E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DF5D726-ACA6-40FD-9A01-B7FD5F091060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56296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2547E6CE-90D4-E44E-90CF-C08B3999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4" name="Slide Number Placeholder 3">
            <a:extLst>
              <a:ext uri="{FF2B5EF4-FFF2-40B4-BE49-F238E27FC236}">
                <a16:creationId xmlns:a16="http://schemas.microsoft.com/office/drawing/2014/main" id="{82E97BD9-B9CF-2940-9446-F8D54C078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BAD8E-2363-6E48-BFD8-E9AF64035D3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5" name="Picture 6">
            <a:extLst>
              <a:ext uri="{FF2B5EF4-FFF2-40B4-BE49-F238E27FC236}">
                <a16:creationId xmlns:a16="http://schemas.microsoft.com/office/drawing/2014/main" id="{19C01541-C142-FC4C-939B-9D20FA9D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0963"/>
            <a:ext cx="70612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Box 4">
            <a:extLst>
              <a:ext uri="{FF2B5EF4-FFF2-40B4-BE49-F238E27FC236}">
                <a16:creationId xmlns:a16="http://schemas.microsoft.com/office/drawing/2014/main" id="{BB0F545D-0CD5-7B4C-85AD-78FEA4F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38863"/>
            <a:ext cx="678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Number of transistors on an integrated circuit doubles ~ every two years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7" name="TextBox 4">
            <a:extLst>
              <a:ext uri="{FF2B5EF4-FFF2-40B4-BE49-F238E27FC236}">
                <a16:creationId xmlns:a16="http://schemas.microsoft.com/office/drawing/2014/main" id="{4F494F53-744B-3E42-B323-6E4C8B49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86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Wikipedia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8" name="Picture 1">
            <a:extLst>
              <a:ext uri="{FF2B5EF4-FFF2-40B4-BE49-F238E27FC236}">
                <a16:creationId xmlns:a16="http://schemas.microsoft.com/office/drawing/2014/main" id="{3F68C9F2-032B-174A-A178-858A541F0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600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6E7686-D535-AB44-A49A-1C7A1D7C9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89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Simulating the “example”</a:t>
            </a:r>
          </a:p>
        </p:txBody>
      </p:sp>
      <p:pic>
        <p:nvPicPr>
          <p:cNvPr id="49157" name="Picture 7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503313"/>
            <a:ext cx="6946900" cy="240594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7DCF-E9BB-4A0E-9442-11AE09EA6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20C72-9D54-4D3B-B85C-588F194192F9}"/>
              </a:ext>
            </a:extLst>
          </p:cNvPr>
          <p:cNvSpPr/>
          <p:nvPr/>
        </p:nvSpPr>
        <p:spPr>
          <a:xfrm>
            <a:off x="4953000" y="16764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38E60-175B-484C-955F-31EF15AF2C7E}"/>
              </a:ext>
            </a:extLst>
          </p:cNvPr>
          <p:cNvGrpSpPr/>
          <p:nvPr/>
        </p:nvGrpSpPr>
        <p:grpSpPr>
          <a:xfrm>
            <a:off x="6705600" y="6034961"/>
            <a:ext cx="1422400" cy="369332"/>
            <a:chOff x="6019800" y="6233081"/>
            <a:chExt cx="1422400" cy="369332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F2CA6D0-C122-47F3-B67D-6C6FF3CAA32B}"/>
                </a:ext>
              </a:extLst>
            </p:cNvPr>
            <p:cNvCxnSpPr/>
            <p:nvPr/>
          </p:nvCxnSpPr>
          <p:spPr>
            <a:xfrm>
              <a:off x="6019800" y="6248400"/>
              <a:ext cx="1219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AEC27-2A24-4BC4-8969-7D2729DAD871}"/>
                </a:ext>
              </a:extLst>
            </p:cNvPr>
            <p:cNvSpPr txBox="1"/>
            <p:nvPr/>
          </p:nvSpPr>
          <p:spPr>
            <a:xfrm>
              <a:off x="6375400" y="623308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time</a:t>
              </a:r>
            </a:p>
          </p:txBody>
        </p:sp>
      </p:grpSp>
      <p:sp>
        <p:nvSpPr>
          <p:cNvPr id="9" name="Left Brace 8">
            <a:extLst>
              <a:ext uri="{FF2B5EF4-FFF2-40B4-BE49-F238E27FC236}">
                <a16:creationId xmlns:a16="http://schemas.microsoft.com/office/drawing/2014/main" id="{28D9D8EE-6109-4C0A-9537-ABF0C340DBA0}"/>
              </a:ext>
            </a:extLst>
          </p:cNvPr>
          <p:cNvSpPr/>
          <p:nvPr/>
        </p:nvSpPr>
        <p:spPr>
          <a:xfrm>
            <a:off x="785495" y="4419600"/>
            <a:ext cx="128905" cy="1371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A4A19-EE58-4942-874F-FDADC30571C2}"/>
              </a:ext>
            </a:extLst>
          </p:cNvPr>
          <p:cNvSpPr txBox="1"/>
          <p:nvPr/>
        </p:nvSpPr>
        <p:spPr>
          <a:xfrm rot="16200000">
            <a:off x="-8771" y="4920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62CD7-72A7-4456-BE5E-C65AD6EC39F0}"/>
              </a:ext>
            </a:extLst>
          </p:cNvPr>
          <p:cNvSpPr txBox="1"/>
          <p:nvPr/>
        </p:nvSpPr>
        <p:spPr>
          <a:xfrm>
            <a:off x="2454533" y="5943019"/>
            <a:ext cx="415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Waveform Diagram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60C83-2DCD-4A3F-91BF-6E3FE3F8AE06}"/>
              </a:ext>
            </a:extLst>
          </p:cNvPr>
          <p:cNvSpPr txBox="1"/>
          <p:nvPr/>
        </p:nvSpPr>
        <p:spPr>
          <a:xfrm>
            <a:off x="3098800" y="4470122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651BB1-378D-4483-A15E-33A853052AB6}"/>
              </a:ext>
            </a:extLst>
          </p:cNvPr>
          <p:cNvSpPr txBox="1"/>
          <p:nvPr/>
        </p:nvSpPr>
        <p:spPr>
          <a:xfrm>
            <a:off x="3098800" y="48185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57E6CF-AE71-4426-B736-F3CDC4A661D8}"/>
              </a:ext>
            </a:extLst>
          </p:cNvPr>
          <p:cNvSpPr txBox="1"/>
          <p:nvPr/>
        </p:nvSpPr>
        <p:spPr>
          <a:xfrm>
            <a:off x="3098800" y="51741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DFB678-8D1A-4217-AB5A-0490F4FA467F}"/>
              </a:ext>
            </a:extLst>
          </p:cNvPr>
          <p:cNvSpPr txBox="1"/>
          <p:nvPr/>
        </p:nvSpPr>
        <p:spPr>
          <a:xfrm>
            <a:off x="3098800" y="5518757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85AE5-7E4F-4B5C-85B7-63B63CDD9B31}"/>
              </a:ext>
            </a:extLst>
          </p:cNvPr>
          <p:cNvGrpSpPr/>
          <p:nvPr/>
        </p:nvGrpSpPr>
        <p:grpSpPr>
          <a:xfrm>
            <a:off x="2133600" y="1162345"/>
            <a:ext cx="5334000" cy="2053308"/>
            <a:chOff x="1143000" y="2275788"/>
            <a:chExt cx="7076608" cy="29058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B6451-01B9-4DA3-8A08-B84F00C1A61D}"/>
                </a:ext>
              </a:extLst>
            </p:cNvPr>
            <p:cNvSpPr/>
            <p:nvPr/>
          </p:nvSpPr>
          <p:spPr>
            <a:xfrm>
              <a:off x="5181600" y="2667000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BF2307-BFA1-4D3D-9564-6FB010899585}"/>
                </a:ext>
              </a:extLst>
            </p:cNvPr>
            <p:cNvSpPr/>
            <p:nvPr/>
          </p:nvSpPr>
          <p:spPr>
            <a:xfrm>
              <a:off x="5671480" y="3311238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Flowchart: Delay 20">
              <a:extLst>
                <a:ext uri="{FF2B5EF4-FFF2-40B4-BE49-F238E27FC236}">
                  <a16:creationId xmlns:a16="http://schemas.microsoft.com/office/drawing/2014/main" id="{92EE07C8-862E-4503-B5AB-3A8F1437C598}"/>
                </a:ext>
              </a:extLst>
            </p:cNvPr>
            <p:cNvSpPr/>
            <p:nvPr/>
          </p:nvSpPr>
          <p:spPr>
            <a:xfrm>
              <a:off x="3644989" y="2275788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22" name="Arrow: Pentagon 21">
              <a:extLst>
                <a:ext uri="{FF2B5EF4-FFF2-40B4-BE49-F238E27FC236}">
                  <a16:creationId xmlns:a16="http://schemas.microsoft.com/office/drawing/2014/main" id="{27960A42-6FA7-4B00-8936-37931B917773}"/>
                </a:ext>
              </a:extLst>
            </p:cNvPr>
            <p:cNvSpPr/>
            <p:nvPr/>
          </p:nvSpPr>
          <p:spPr>
            <a:xfrm>
              <a:off x="1143000" y="2501613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C8571D2-733F-41C7-9CCB-D9CF49B4A7EB}"/>
                </a:ext>
              </a:extLst>
            </p:cNvPr>
            <p:cNvSpPr/>
            <p:nvPr/>
          </p:nvSpPr>
          <p:spPr>
            <a:xfrm>
              <a:off x="7152808" y="3479499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7B1A8BCD-EFA9-453A-BB6A-F56449138CBB}"/>
                </a:ext>
              </a:extLst>
            </p:cNvPr>
            <p:cNvSpPr/>
            <p:nvPr/>
          </p:nvSpPr>
          <p:spPr>
            <a:xfrm>
              <a:off x="1143000" y="3685684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CC33EB47-E252-4E77-BBC3-66F90B884C32}"/>
                </a:ext>
              </a:extLst>
            </p:cNvPr>
            <p:cNvSpPr/>
            <p:nvPr/>
          </p:nvSpPr>
          <p:spPr>
            <a:xfrm>
              <a:off x="1143000" y="4800600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1B0E23A-A605-4032-985A-D4D24005BDEF}"/>
                </a:ext>
              </a:extLst>
            </p:cNvPr>
            <p:cNvSpPr/>
            <p:nvPr/>
          </p:nvSpPr>
          <p:spPr>
            <a:xfrm>
              <a:off x="3461680" y="229674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D7ED0A7-2D3D-4253-9614-DAB7FAA54F79}"/>
                </a:ext>
              </a:extLst>
            </p:cNvPr>
            <p:cNvSpPr/>
            <p:nvPr/>
          </p:nvSpPr>
          <p:spPr>
            <a:xfrm>
              <a:off x="3458299" y="255876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302AA49-0DAA-438F-B60B-B52971E60556}"/>
                </a:ext>
              </a:extLst>
            </p:cNvPr>
            <p:cNvSpPr/>
            <p:nvPr/>
          </p:nvSpPr>
          <p:spPr>
            <a:xfrm>
              <a:off x="3458299" y="278823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9" name="Flowchart: Delay 28">
              <a:extLst>
                <a:ext uri="{FF2B5EF4-FFF2-40B4-BE49-F238E27FC236}">
                  <a16:creationId xmlns:a16="http://schemas.microsoft.com/office/drawing/2014/main" id="{FE0C57D1-DF78-4B66-A61E-BA096D5E6875}"/>
                </a:ext>
              </a:extLst>
            </p:cNvPr>
            <p:cNvSpPr/>
            <p:nvPr/>
          </p:nvSpPr>
          <p:spPr>
            <a:xfrm>
              <a:off x="3675469" y="3339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7361B7-DAB5-4F07-9531-402AAC188E57}"/>
                </a:ext>
              </a:extLst>
            </p:cNvPr>
            <p:cNvSpPr/>
            <p:nvPr/>
          </p:nvSpPr>
          <p:spPr>
            <a:xfrm>
              <a:off x="3488779" y="3622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B68375-4AEC-4FAC-A5DA-3D2F005938A7}"/>
                </a:ext>
              </a:extLst>
            </p:cNvPr>
            <p:cNvSpPr/>
            <p:nvPr/>
          </p:nvSpPr>
          <p:spPr>
            <a:xfrm>
              <a:off x="3488779" y="385225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2" name="Flowchart: Delay 31">
              <a:extLst>
                <a:ext uri="{FF2B5EF4-FFF2-40B4-BE49-F238E27FC236}">
                  <a16:creationId xmlns:a16="http://schemas.microsoft.com/office/drawing/2014/main" id="{05451BCF-96AF-4BB0-8665-B480BF39EB20}"/>
                </a:ext>
              </a:extLst>
            </p:cNvPr>
            <p:cNvSpPr/>
            <p:nvPr/>
          </p:nvSpPr>
          <p:spPr>
            <a:xfrm>
              <a:off x="3675469" y="4482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E0807D-F2F2-4D69-B995-24EBA3E3587B}"/>
                </a:ext>
              </a:extLst>
            </p:cNvPr>
            <p:cNvSpPr/>
            <p:nvPr/>
          </p:nvSpPr>
          <p:spPr>
            <a:xfrm>
              <a:off x="3488779" y="4765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0457EFB-4E4E-4AC3-98A5-9EBC2FCFC586}"/>
                </a:ext>
              </a:extLst>
            </p:cNvPr>
            <p:cNvCxnSpPr>
              <a:cxnSpLocks/>
              <a:stCxn id="22" idx="3"/>
              <a:endCxn id="26" idx="2"/>
            </p:cNvCxnSpPr>
            <p:nvPr/>
          </p:nvCxnSpPr>
          <p:spPr>
            <a:xfrm flipV="1">
              <a:off x="2209800" y="2372943"/>
              <a:ext cx="1251880" cy="319170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110D1D1E-1834-42CD-BB46-DB23F96FAC60}"/>
                </a:ext>
              </a:extLst>
            </p:cNvPr>
            <p:cNvCxnSpPr>
              <a:stCxn id="24" idx="3"/>
              <a:endCxn id="27" idx="2"/>
            </p:cNvCxnSpPr>
            <p:nvPr/>
          </p:nvCxnSpPr>
          <p:spPr>
            <a:xfrm flipV="1">
              <a:off x="2209800" y="2634963"/>
              <a:ext cx="1248499" cy="1241221"/>
            </a:xfrm>
            <a:prstGeom prst="bentConnector3">
              <a:avLst>
                <a:gd name="adj1" fmla="val 5854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56C465C7-E153-4559-9B66-919DAE39D18D}"/>
                </a:ext>
              </a:extLst>
            </p:cNvPr>
            <p:cNvCxnSpPr>
              <a:stCxn id="25" idx="3"/>
              <a:endCxn id="28" idx="2"/>
            </p:cNvCxnSpPr>
            <p:nvPr/>
          </p:nvCxnSpPr>
          <p:spPr>
            <a:xfrm flipV="1">
              <a:off x="2209800" y="2864433"/>
              <a:ext cx="1248499" cy="2126667"/>
            </a:xfrm>
            <a:prstGeom prst="bentConnector3">
              <a:avLst>
                <a:gd name="adj1" fmla="val 6505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E056EFF6-E23B-412A-BE27-7E4CF70E4D50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80" y="2692113"/>
              <a:ext cx="1177290" cy="788017"/>
            </a:xfrm>
            <a:prstGeom prst="bentConnector3">
              <a:avLst>
                <a:gd name="adj1" fmla="val 132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3ED16732-637F-4B96-88DA-5DDE60193237}"/>
                </a:ext>
              </a:extLst>
            </p:cNvPr>
            <p:cNvCxnSpPr>
              <a:cxnSpLocks/>
              <a:stCxn id="41" idx="0"/>
              <a:endCxn id="31" idx="2"/>
            </p:cNvCxnSpPr>
            <p:nvPr/>
          </p:nvCxnSpPr>
          <p:spPr>
            <a:xfrm rot="5400000" flipH="1" flipV="1">
              <a:off x="2617260" y="4087077"/>
              <a:ext cx="1030138" cy="712900"/>
            </a:xfrm>
            <a:prstGeom prst="bentConnector2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67ED24-4346-4489-BA13-B9FC3614DE6E}"/>
                </a:ext>
              </a:extLst>
            </p:cNvPr>
            <p:cNvSpPr/>
            <p:nvPr/>
          </p:nvSpPr>
          <p:spPr>
            <a:xfrm>
              <a:off x="2443648" y="2661189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F1CA91-21F1-4967-BF9B-F3B68A5671E6}"/>
                </a:ext>
              </a:extLst>
            </p:cNvPr>
            <p:cNvSpPr/>
            <p:nvPr/>
          </p:nvSpPr>
          <p:spPr>
            <a:xfrm>
              <a:off x="289322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DDC33-D3C8-4121-B8F1-DFA2801B5819}"/>
                </a:ext>
              </a:extLst>
            </p:cNvPr>
            <p:cNvSpPr/>
            <p:nvPr/>
          </p:nvSpPr>
          <p:spPr>
            <a:xfrm>
              <a:off x="2740827" y="4958596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674865AD-D9EC-4E99-B790-A815525EA28B}"/>
                </a:ext>
              </a:extLst>
            </p:cNvPr>
            <p:cNvCxnSpPr/>
            <p:nvPr/>
          </p:nvCxnSpPr>
          <p:spPr>
            <a:xfrm rot="16200000" flipH="1">
              <a:off x="2558384" y="3545226"/>
              <a:ext cx="1155083" cy="1024890"/>
            </a:xfrm>
            <a:prstGeom prst="bentConnector3">
              <a:avLst>
                <a:gd name="adj1" fmla="val 10013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6A0E4C66-5037-46FB-B00B-BE5B51083305}"/>
                </a:ext>
              </a:extLst>
            </p:cNvPr>
            <p:cNvCxnSpPr>
              <a:endCxn id="33" idx="2"/>
            </p:cNvCxnSpPr>
            <p:nvPr/>
          </p:nvCxnSpPr>
          <p:spPr>
            <a:xfrm>
              <a:off x="2426970" y="3872600"/>
              <a:ext cx="1061809" cy="969388"/>
            </a:xfrm>
            <a:prstGeom prst="bentConnector3">
              <a:avLst>
                <a:gd name="adj1" fmla="val 12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B78160F-C8DF-419A-B6E0-D7ECC18B0D43}"/>
                </a:ext>
              </a:extLst>
            </p:cNvPr>
            <p:cNvCxnSpPr/>
            <p:nvPr/>
          </p:nvCxnSpPr>
          <p:spPr>
            <a:xfrm>
              <a:off x="2498552" y="4991100"/>
              <a:ext cx="1142627" cy="76200"/>
            </a:xfrm>
            <a:prstGeom prst="bentConnector3">
              <a:avLst>
                <a:gd name="adj1" fmla="val -15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6A4DC4B-26F8-4163-A7CD-5B82057E3757}"/>
                </a:ext>
              </a:extLst>
            </p:cNvPr>
            <p:cNvSpPr/>
            <p:nvPr/>
          </p:nvSpPr>
          <p:spPr>
            <a:xfrm>
              <a:off x="240554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6DB9FC1-306A-47DF-BAC1-460C0C1DB317}"/>
                </a:ext>
              </a:extLst>
            </p:cNvPr>
            <p:cNvSpPr/>
            <p:nvPr/>
          </p:nvSpPr>
          <p:spPr>
            <a:xfrm>
              <a:off x="2463500" y="4962830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F0710F1-FD54-45F4-B0CD-196854D04F4C}"/>
                </a:ext>
              </a:extLst>
            </p:cNvPr>
            <p:cNvSpPr/>
            <p:nvPr/>
          </p:nvSpPr>
          <p:spPr>
            <a:xfrm>
              <a:off x="2588428" y="3439385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7CF0ADB-DD23-4687-BCCD-CD948A311E1C}"/>
                </a:ext>
              </a:extLst>
            </p:cNvPr>
            <p:cNvGrpSpPr/>
            <p:nvPr/>
          </p:nvGrpSpPr>
          <p:grpSpPr>
            <a:xfrm>
              <a:off x="5542367" y="3237706"/>
              <a:ext cx="1066800" cy="874208"/>
              <a:chOff x="5052487" y="3211069"/>
              <a:chExt cx="1066800" cy="874208"/>
            </a:xfrm>
          </p:grpSpPr>
          <p:sp>
            <p:nvSpPr>
              <p:cNvPr id="49" name="Flowchart: Stored Data 48">
                <a:extLst>
                  <a:ext uri="{FF2B5EF4-FFF2-40B4-BE49-F238E27FC236}">
                    <a16:creationId xmlns:a16="http://schemas.microsoft.com/office/drawing/2014/main" id="{5F5B12BE-3A0F-41CD-B60A-CA565548F3C0}"/>
                  </a:ext>
                </a:extLst>
              </p:cNvPr>
              <p:cNvSpPr/>
              <p:nvPr/>
            </p:nvSpPr>
            <p:spPr>
              <a:xfrm rot="10800000">
                <a:off x="5052487" y="3211069"/>
                <a:ext cx="1066800" cy="874208"/>
              </a:xfrm>
              <a:prstGeom prst="flowChartOnlineStorag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6AC0E2F-0167-4DE0-9283-DD15212C9388}"/>
                  </a:ext>
                </a:extLst>
              </p:cNvPr>
              <p:cNvSpPr txBox="1"/>
              <p:nvPr/>
            </p:nvSpPr>
            <p:spPr>
              <a:xfrm>
                <a:off x="5334000" y="3464442"/>
                <a:ext cx="685800" cy="47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anose="020B0600070205080204" pitchFamily="34" charset="-128"/>
                    <a:cs typeface="+mn-cs"/>
                  </a:rPr>
                  <a:t>OR</a:t>
                </a:r>
              </a:p>
            </p:txBody>
          </p:sp>
        </p:grp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4ABA34CC-065B-4960-AA5E-2F6561580A70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4464083" y="2611736"/>
              <a:ext cx="1207397" cy="896664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D6253DA8-1E59-4161-88B8-43437E8BEAC3}"/>
                </a:ext>
              </a:extLst>
            </p:cNvPr>
            <p:cNvCxnSpPr>
              <a:stCxn id="29" idx="3"/>
              <a:endCxn id="49" idx="3"/>
            </p:cNvCxnSpPr>
            <p:nvPr/>
          </p:nvCxnSpPr>
          <p:spPr>
            <a:xfrm flipV="1">
              <a:off x="4494563" y="3674810"/>
              <a:ext cx="1225604" cy="951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or: Elbow 52">
              <a:extLst>
                <a:ext uri="{FF2B5EF4-FFF2-40B4-BE49-F238E27FC236}">
                  <a16:creationId xmlns:a16="http://schemas.microsoft.com/office/drawing/2014/main" id="{F4529A67-F4D6-408C-83FC-7DD6ACCA950F}"/>
                </a:ext>
              </a:extLst>
            </p:cNvPr>
            <p:cNvCxnSpPr>
              <a:stCxn id="32" idx="3"/>
            </p:cNvCxnSpPr>
            <p:nvPr/>
          </p:nvCxnSpPr>
          <p:spPr>
            <a:xfrm flipV="1">
              <a:off x="4494563" y="3940652"/>
              <a:ext cx="1176917" cy="878109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D0E196-5F24-46F6-A7E8-1938ACE86D8F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>
              <a:off x="6609167" y="3674810"/>
              <a:ext cx="537626" cy="15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154BD6-680D-4B4B-9494-C912FDCB6F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4362" y="3685684"/>
              <a:ext cx="480838" cy="133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0110574-B1D6-4F55-AF8C-19253028D3F1}"/>
                </a:ext>
              </a:extLst>
            </p:cNvPr>
            <p:cNvSpPr/>
            <p:nvPr/>
          </p:nvSpPr>
          <p:spPr>
            <a:xfrm>
              <a:off x="2986303" y="3656627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06501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We Have Seen So Far</a:t>
            </a:r>
          </a:p>
        </p:txBody>
      </p:sp>
      <p:sp>
        <p:nvSpPr>
          <p:cNvPr id="68610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Describing structural hierarchy with Verilog</a:t>
            </a:r>
          </a:p>
          <a:p>
            <a:pPr lvl="1"/>
            <a:r>
              <a:rPr lang="en-US"/>
              <a:t>Instantiate modules in an other module</a:t>
            </a:r>
          </a:p>
          <a:p>
            <a:r>
              <a:rPr lang="en-US" b="1"/>
              <a:t>Describing functionality using behavioral modeling</a:t>
            </a:r>
            <a:endParaRPr lang="en-US"/>
          </a:p>
          <a:p>
            <a:endParaRPr lang="en-US" b="1"/>
          </a:p>
          <a:p>
            <a:r>
              <a:rPr lang="en-US" b="1"/>
              <a:t>Writing simple logic equations</a:t>
            </a:r>
          </a:p>
          <a:p>
            <a:pPr lvl="1"/>
            <a:r>
              <a:rPr lang="en-US"/>
              <a:t>We can write AND, OR, XOR, … </a:t>
            </a:r>
          </a:p>
          <a:p>
            <a:r>
              <a:rPr lang="en-US" b="1"/>
              <a:t>Multiplexer functionality</a:t>
            </a:r>
          </a:p>
          <a:p>
            <a:pPr lvl="1"/>
            <a:r>
              <a:rPr lang="en-US"/>
              <a:t>If … then … else</a:t>
            </a:r>
          </a:p>
          <a:p>
            <a:endParaRPr lang="en-US" b="1"/>
          </a:p>
          <a:p>
            <a:r>
              <a:rPr lang="en-US" b="1"/>
              <a:t>We can describe constants</a:t>
            </a:r>
            <a:endParaRPr lang="en-US"/>
          </a:p>
          <a:p>
            <a:endParaRPr lang="en-US" b="1"/>
          </a:p>
          <a:p>
            <a:r>
              <a:rPr lang="en-US" b="1"/>
              <a:t>But there is more...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F446-CB7C-44F6-81F2-8971D60F4D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70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8070-834D-4E01-A93C-9779DCD0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/>
              <a:t>More Verilog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D860-B718-4C69-81DB-1886F3F7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53025"/>
          </a:xfrm>
        </p:spPr>
        <p:txBody>
          <a:bodyPr/>
          <a:lstStyle/>
          <a:p>
            <a:endParaRPr lang="en-US"/>
          </a:p>
          <a:p>
            <a:r>
              <a:rPr lang="en-US"/>
              <a:t>We can write Verilog code in </a:t>
            </a:r>
            <a:r>
              <a:rPr lang="en-US">
                <a:solidFill>
                  <a:srgbClr val="0000FF"/>
                </a:solidFill>
              </a:rPr>
              <a:t>many different ways</a:t>
            </a:r>
          </a:p>
          <a:p>
            <a:endParaRPr lang="en-US"/>
          </a:p>
          <a:p>
            <a:r>
              <a:rPr lang="en-US"/>
              <a:t>Let’s see how we can express the same functionality by developing Verilog code</a:t>
            </a:r>
          </a:p>
          <a:p>
            <a:pPr lvl="1"/>
            <a:endParaRPr lang="en-US"/>
          </a:p>
          <a:p>
            <a:pPr lvl="1"/>
            <a:r>
              <a:rPr lang="en-US"/>
              <a:t>At low-level</a:t>
            </a:r>
          </a:p>
          <a:p>
            <a:pPr lvl="2"/>
            <a:r>
              <a:rPr lang="en-US">
                <a:solidFill>
                  <a:srgbClr val="FF0000"/>
                </a:solidFill>
              </a:rPr>
              <a:t>Poor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readability</a:t>
            </a:r>
          </a:p>
          <a:p>
            <a:pPr lvl="2"/>
            <a:r>
              <a:rPr lang="en-US">
                <a:solidFill>
                  <a:srgbClr val="00B050"/>
                </a:solidFill>
              </a:rPr>
              <a:t>More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optimization</a:t>
            </a:r>
            <a:r>
              <a:rPr lang="en-US"/>
              <a:t> opportunities</a:t>
            </a:r>
          </a:p>
          <a:p>
            <a:pPr lvl="1"/>
            <a:endParaRPr lang="en-US"/>
          </a:p>
          <a:p>
            <a:pPr lvl="1"/>
            <a:r>
              <a:rPr lang="en-US"/>
              <a:t>At a higher-level of abstraction</a:t>
            </a:r>
          </a:p>
          <a:p>
            <a:pPr lvl="2"/>
            <a:r>
              <a:rPr lang="en-US">
                <a:solidFill>
                  <a:srgbClr val="00B050"/>
                </a:solidFill>
              </a:rPr>
              <a:t>Better</a:t>
            </a:r>
            <a:r>
              <a:rPr lang="en-US"/>
              <a:t> </a:t>
            </a:r>
            <a:r>
              <a:rPr lang="en-US">
                <a:solidFill>
                  <a:srgbClr val="00B050"/>
                </a:solidFill>
              </a:rPr>
              <a:t>readability</a:t>
            </a:r>
          </a:p>
          <a:p>
            <a:pPr lvl="2"/>
            <a:r>
              <a:rPr lang="en-US">
                <a:solidFill>
                  <a:srgbClr val="FF0000"/>
                </a:solidFill>
              </a:rPr>
              <a:t>Limited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optimization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CE856-C337-454D-95B5-C98E837955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8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Comparing Two Numbers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78F38-956D-4FF1-BCE2-00E9A07B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Defining your own gates as new modules</a:t>
            </a:r>
          </a:p>
          <a:p>
            <a:endParaRPr lang="en-US" b="1"/>
          </a:p>
          <a:p>
            <a:r>
              <a:rPr lang="en-US"/>
              <a:t>We will use our gates to show the different ways of implementing </a:t>
            </a:r>
            <a:r>
              <a:rPr lang="en-US">
                <a:solidFill>
                  <a:srgbClr val="0000FF"/>
                </a:solidFill>
              </a:rPr>
              <a:t>a</a:t>
            </a:r>
            <a:r>
              <a:rPr lang="en-US"/>
              <a:t> </a:t>
            </a:r>
            <a:r>
              <a:rPr lang="en-US">
                <a:solidFill>
                  <a:srgbClr val="0000FF"/>
                </a:solidFill>
              </a:rPr>
              <a:t>4-bit comparator (equality checker)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A7BB2E69-5C0F-49A2-80E7-84AF0D3FE64A}"/>
              </a:ext>
            </a:extLst>
          </p:cNvPr>
          <p:cNvSpPr>
            <a:spLocks noGrp="1"/>
          </p:cNvSpPr>
          <p:nvPr/>
        </p:nvSpPr>
        <p:spPr bwMode="auto">
          <a:xfrm>
            <a:off x="592783" y="3733800"/>
            <a:ext cx="3870325" cy="1676401"/>
          </a:xfrm>
          <a:prstGeom prst="rect">
            <a:avLst/>
          </a:prstGeom>
          <a:solidFill>
            <a:srgbClr val="F6F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~(a ^ b);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//not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E9C0B4-228E-4AE2-8124-C59306152397}"/>
              </a:ext>
            </a:extLst>
          </p:cNvPr>
          <p:cNvSpPr>
            <a:spLocks noGrp="1"/>
          </p:cNvSpPr>
          <p:nvPr/>
        </p:nvSpPr>
        <p:spPr bwMode="auto">
          <a:xfrm>
            <a:off x="4767908" y="3733800"/>
            <a:ext cx="3870325" cy="16764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a &amp; b;   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29CB36-9832-402E-AFA4-92F87B7E130D}"/>
              </a:ext>
            </a:extLst>
          </p:cNvPr>
          <p:cNvSpPr>
            <a:spLocks noGrp="1"/>
          </p:cNvSpPr>
          <p:nvPr/>
        </p:nvSpPr>
        <p:spPr bwMode="auto">
          <a:xfrm>
            <a:off x="494269" y="3276601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XNOR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3E91AF-DBAD-4319-BD30-5BAFFF36A779}"/>
              </a:ext>
            </a:extLst>
          </p:cNvPr>
          <p:cNvSpPr>
            <a:spLocks noGrp="1"/>
          </p:cNvSpPr>
          <p:nvPr/>
        </p:nvSpPr>
        <p:spPr bwMode="auto">
          <a:xfrm>
            <a:off x="4662510" y="32766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AND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2A8CC44-36EC-482A-86A5-61ACE86BE5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955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Gate-Level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216C2-19E9-4E60-BC8B-F38947079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C1234CF4-294A-4FF1-A1EA-FD69E98E64D5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haha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(.A(c0), .B(c1), .Z(c01)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hoho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(.A(c2), .B(c3), .Z(c23)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bubu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(.A(c01), .B(c23), .Z(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1A499E-929C-4052-B36F-1A64C6F234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53789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Using 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ECB2-60E6-45A4-871A-630CB464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8A278B62-50B8-45FF-8697-EB226C04C292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6F9A22E-53A5-4D3E-91FA-F1AD1DAF6C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955899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Eliminating Intermediate Signals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B0B23-B001-48D5-A974-89C10B22D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6AA393FF-A1A5-4E24-B239-966AD49D0F6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B12149B-B42E-44A6-BD4C-FAA095F2E7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88888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Multi-Bit Signals (Bus)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0166D-0B85-4A2C-BC04-DE25B65BF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41986BDB-89D7-483E-AB4B-700610BDEC9A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C982886-007C-47B1-9A18-8A1015453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97755"/>
      </p:ext>
    </p:extLst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2B0D-B1A0-4DDE-82C1-EEE8E6B0B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07EEE274-693B-457A-8AB2-20E2FC02BEF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D7A8A0-D409-43A4-B2C9-BAA5A3C25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253258"/>
      </p:ext>
    </p:extLst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200"/>
              <a:t>Highest Abstraction Level: Comparing Two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D029-F529-43E0-B1A7-A61EC660B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925E8DF8-E4AF-41D5-94BC-B762E26CB8B1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==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0;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really short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00797E5-F43E-4287-ABC0-B210040BD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48904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4A04-FF7F-44F4-81D6-EC6E20DC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EF79A-E699-4163-A187-1639149C26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6ABE56-5E07-4208-997F-19E78ED3449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4804" name="Picture 4" descr="https://upload.wikimedia.org/wikipedia/en/9/9d/Moore%27s_Law_Transistor_Count_1971-2016.png">
            <a:extLst>
              <a:ext uri="{FF2B5EF4-FFF2-40B4-BE49-F238E27FC236}">
                <a16:creationId xmlns:a16="http://schemas.microsoft.com/office/drawing/2014/main" id="{2E539D3C-C38B-4F27-9CF0-F3C5EA23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2"/>
            <a:ext cx="8975123" cy="65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431542"/>
      </p:ext>
    </p:extLst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19B28-47CB-480D-A680-778D2866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More Reusable Verilog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43CD1-E318-48B9-8875-373C6A568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have a module that can compare two 4-bit numbers</a:t>
            </a:r>
          </a:p>
          <a:p>
            <a:endParaRPr lang="en-US"/>
          </a:p>
          <a:p>
            <a:r>
              <a:rPr lang="en-US"/>
              <a:t>What if in the overall design we need to compare:</a:t>
            </a:r>
          </a:p>
          <a:p>
            <a:pPr lvl="1"/>
            <a:r>
              <a:rPr lang="en-US" b="1"/>
              <a:t>5</a:t>
            </a:r>
            <a:r>
              <a:rPr lang="en-US"/>
              <a:t>-bit numbers?</a:t>
            </a:r>
          </a:p>
          <a:p>
            <a:pPr lvl="1"/>
            <a:r>
              <a:rPr lang="en-US" b="1"/>
              <a:t>6</a:t>
            </a:r>
            <a:r>
              <a:rPr lang="en-US"/>
              <a:t>-bit numbers?</a:t>
            </a:r>
          </a:p>
          <a:p>
            <a:pPr lvl="1"/>
            <a:r>
              <a:rPr lang="en-US"/>
              <a:t>…</a:t>
            </a:r>
          </a:p>
          <a:p>
            <a:pPr lvl="1"/>
            <a:r>
              <a:rPr lang="en-US" b="1"/>
              <a:t>N</a:t>
            </a:r>
            <a:r>
              <a:rPr lang="en-US"/>
              <a:t>-bit numbers?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Writing code for each case looks tedious</a:t>
            </a:r>
          </a:p>
          <a:p>
            <a:endParaRPr lang="en-US"/>
          </a:p>
          <a:p>
            <a:r>
              <a:rPr lang="en-US"/>
              <a:t>What could be a better way?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3C1A-1D22-43F9-A415-FBDE9F905F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8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Parameterized Modules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1725" y="5334000"/>
            <a:ext cx="7896225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We can set the parameters to different values </a:t>
            </a:r>
          </a:p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when instantiating the module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4EC30-6FF5-4115-96AF-6AE40D7337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2562225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name and default value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955516-D2E4-4C43-9A12-3B017157D3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D13A442-0CFF-4879-A879-E6A468DFA975}"/>
              </a:ext>
            </a:extLst>
          </p:cNvPr>
          <p:cNvSpPr txBox="1">
            <a:spLocks/>
          </p:cNvSpPr>
          <p:nvPr/>
        </p:nvSpPr>
        <p:spPr bwMode="auto">
          <a:xfrm>
            <a:off x="531725" y="1524000"/>
            <a:ext cx="7896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Verilog, we can define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module parameters</a:t>
            </a:r>
          </a:p>
        </p:txBody>
      </p:sp>
    </p:spTree>
    <p:extLst>
      <p:ext uri="{BB962C8B-B14F-4D97-AF65-F5344CB8AC3E}">
        <p14:creationId xmlns:p14="http://schemas.microsoft.com/office/powerpoint/2010/main" val="1623531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Instantiating Parameterized Modules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631AF-A9F7-4093-BDA6-90C16FFF33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3495675"/>
            <a:ext cx="7896225" cy="27527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the parameter is not given, the default (8) is assumed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The same module with 12-bit bus width: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#(12)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 more verbose version: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#(.width(12))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(.d0(d0), .d1(d1),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            .s(s), .out(out));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FA464B-E3C1-4601-8A7D-5C59629B2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" y="990600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mux2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// name and default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d0, d1,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516910C-E097-402B-BE7F-941E58D968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4B364E-987A-4BBA-8D37-A5D29F4A75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3511393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14A8A8-54C5-4731-A6FB-BECE757AC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4267200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1A6D31-F057-43B7-A3B8-4B0BA91376B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1" y="5215243"/>
            <a:ext cx="7675902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BEST Way of Writing Verilog</a:t>
            </a:r>
          </a:p>
        </p:txBody>
      </p:sp>
      <p:sp>
        <p:nvSpPr>
          <p:cNvPr id="880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Quite simply </a:t>
            </a:r>
            <a:r>
              <a:rPr lang="en-US" b="1">
                <a:solidFill>
                  <a:srgbClr val="C00000"/>
                </a:solidFill>
              </a:rPr>
              <a:t>IT DOES NOT EXIST!</a:t>
            </a:r>
            <a:endParaRPr lang="en-US">
              <a:solidFill>
                <a:srgbClr val="C00000"/>
              </a:solidFill>
            </a:endParaRPr>
          </a:p>
          <a:p>
            <a:endParaRPr lang="en-US"/>
          </a:p>
          <a:p>
            <a:r>
              <a:rPr lang="en-US"/>
              <a:t>Code should be easy to understand</a:t>
            </a:r>
          </a:p>
          <a:p>
            <a:pPr lvl="1"/>
            <a:r>
              <a:rPr lang="en-US"/>
              <a:t>Sometimes longer code is easier to comprehend</a:t>
            </a:r>
          </a:p>
          <a:p>
            <a:endParaRPr lang="en-US"/>
          </a:p>
          <a:p>
            <a:r>
              <a:rPr lang="en-US"/>
              <a:t>Hierarchy is very useful</a:t>
            </a:r>
          </a:p>
          <a:p>
            <a:pPr lvl="1"/>
            <a:r>
              <a:rPr lang="en-US"/>
              <a:t>In the previous example it did not look like that, but for larger designs it is indispensable</a:t>
            </a:r>
          </a:p>
          <a:p>
            <a:endParaRPr lang="en-US"/>
          </a:p>
          <a:p>
            <a:r>
              <a:rPr lang="en-US"/>
              <a:t>Try to stay closer to hardware</a:t>
            </a:r>
          </a:p>
          <a:p>
            <a:pPr lvl="1"/>
            <a:r>
              <a:rPr lang="en-US"/>
              <a:t>After all the goal is to design hardware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B56CF-D45F-4C48-9524-2BF515F77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483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About Timing ?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12176D-5DB6-4C9E-A96D-F16EBC52C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It is possible to define </a:t>
            </a:r>
            <a:r>
              <a:rPr lang="en-US" i="1"/>
              <a:t>timing relations </a:t>
            </a:r>
            <a:r>
              <a:rPr lang="en-US"/>
              <a:t>in Verilog.</a:t>
            </a:r>
            <a:r>
              <a:rPr lang="en-US" b="1"/>
              <a:t> BUT:</a:t>
            </a:r>
          </a:p>
          <a:p>
            <a:pPr lvl="1"/>
            <a:r>
              <a:rPr lang="en-US"/>
              <a:t>These are </a:t>
            </a:r>
            <a:r>
              <a:rPr lang="en-US" b="1" i="1">
                <a:solidFill>
                  <a:srgbClr val="FF0000"/>
                </a:solidFill>
              </a:rPr>
              <a:t>ONLY</a:t>
            </a:r>
            <a:r>
              <a:rPr lang="en-US"/>
              <a:t> for </a:t>
            </a:r>
            <a:r>
              <a:rPr lang="en-US">
                <a:solidFill>
                  <a:srgbClr val="0000FF"/>
                </a:solidFill>
              </a:rPr>
              <a:t>simulation</a:t>
            </a:r>
          </a:p>
          <a:p>
            <a:pPr lvl="1"/>
            <a:r>
              <a:rPr lang="en-US"/>
              <a:t>They </a:t>
            </a:r>
            <a:r>
              <a:rPr lang="en-US" b="1" i="1">
                <a:solidFill>
                  <a:srgbClr val="FF0000"/>
                </a:solidFill>
              </a:rPr>
              <a:t>CAN NOT</a:t>
            </a:r>
            <a:r>
              <a:rPr lang="en-US" b="1" i="1">
                <a:solidFill>
                  <a:schemeClr val="accent1">
                    <a:lumMod val="75000"/>
                    <a:lumOff val="25000"/>
                  </a:schemeClr>
                </a:solidFill>
              </a:rPr>
              <a:t>  </a:t>
            </a:r>
            <a:r>
              <a:rPr lang="en-US"/>
              <a:t>be synthesized</a:t>
            </a:r>
          </a:p>
          <a:p>
            <a:pPr lvl="1"/>
            <a:r>
              <a:rPr lang="en-US"/>
              <a:t>They are used for </a:t>
            </a:r>
            <a:r>
              <a:rPr lang="en-US" i="1"/>
              <a:t>modeling delays </a:t>
            </a:r>
            <a:r>
              <a:rPr lang="en-US"/>
              <a:t>in a circuit</a:t>
            </a:r>
            <a:endParaRPr lang="de-CH"/>
          </a:p>
          <a:p>
            <a:endParaRPr lang="en-US"/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16DD0D50-5374-4067-8F38-AF4DDE15E0D8}"/>
              </a:ext>
            </a:extLst>
          </p:cNvPr>
          <p:cNvSpPr>
            <a:spLocks noGrp="1"/>
          </p:cNvSpPr>
          <p:nvPr/>
        </p:nvSpPr>
        <p:spPr bwMode="auto">
          <a:xfrm>
            <a:off x="623887" y="2971800"/>
            <a:ext cx="7896225" cy="22860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‘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timescale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1ns/1ps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simple (input a, output z1, z2);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#5 z1 = ~a;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inverted output after 5ns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#9 z2 = a;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output after 9ns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C37B3F0-1560-480F-ACCD-791D7A270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A5564E-084E-4EE6-B3CA-29134648E9CB}"/>
              </a:ext>
            </a:extLst>
          </p:cNvPr>
          <p:cNvSpPr txBox="1"/>
          <p:nvPr/>
        </p:nvSpPr>
        <p:spPr>
          <a:xfrm>
            <a:off x="1143000" y="55626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More to come in later lectures!</a:t>
            </a:r>
          </a:p>
        </p:txBody>
      </p:sp>
    </p:spTree>
    <p:extLst>
      <p:ext uri="{BB962C8B-B14F-4D97-AF65-F5344CB8AC3E}">
        <p14:creationId xmlns:p14="http://schemas.microsoft.com/office/powerpoint/2010/main" val="3178912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Practices</a:t>
            </a:r>
          </a:p>
        </p:txBody>
      </p:sp>
      <p:sp>
        <p:nvSpPr>
          <p:cNvPr id="368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Develop/use a </a:t>
            </a:r>
            <a:r>
              <a:rPr lang="en-US">
                <a:solidFill>
                  <a:srgbClr val="00B050"/>
                </a:solidFill>
              </a:rPr>
              <a:t>consistent</a:t>
            </a:r>
            <a:r>
              <a:rPr lang="en-US"/>
              <a:t> naming style</a:t>
            </a:r>
            <a:endParaRPr lang="en-US" sz="1000"/>
          </a:p>
          <a:p>
            <a:endParaRPr lang="en-US"/>
          </a:p>
          <a:p>
            <a:r>
              <a:rPr lang="en-US"/>
              <a:t>Use </a:t>
            </a:r>
            <a:r>
              <a:rPr lang="en-US">
                <a:solidFill>
                  <a:srgbClr val="00B050"/>
                </a:solidFill>
              </a:rPr>
              <a:t>MSB to LSB ordering</a:t>
            </a:r>
            <a:r>
              <a:rPr lang="en-US"/>
              <a:t> for buses</a:t>
            </a:r>
          </a:p>
          <a:p>
            <a:pPr lvl="1"/>
            <a:r>
              <a:rPr lang="en-US"/>
              <a:t>Use </a:t>
            </a:r>
            <a:r>
              <a:rPr lang="ja-JP" altLang="en-US"/>
              <a:t>“</a:t>
            </a:r>
            <a:r>
              <a:rPr lang="en-US" altLang="ja-JP">
                <a:solidFill>
                  <a:srgbClr val="C00000"/>
                </a:solidFill>
                <a:latin typeface="Consolas" pitchFamily="49" charset="0"/>
              </a:rPr>
              <a:t>a[31:0]</a:t>
            </a:r>
            <a:r>
              <a:rPr lang="ja-JP" altLang="en-US">
                <a:latin typeface="Consolas" pitchFamily="49" charset="0"/>
              </a:rPr>
              <a:t>”</a:t>
            </a:r>
            <a:r>
              <a:rPr lang="en-US" altLang="ja-JP"/>
              <a:t>, </a:t>
            </a:r>
            <a:r>
              <a:rPr lang="en-US" altLang="ja-JP" b="1"/>
              <a:t>not</a:t>
            </a:r>
            <a:r>
              <a:rPr lang="en-US" altLang="ja-JP"/>
              <a:t> </a:t>
            </a:r>
            <a:r>
              <a:rPr lang="ja-JP" altLang="en-US"/>
              <a:t>“</a:t>
            </a:r>
            <a:r>
              <a:rPr lang="en-US" altLang="ja-JP">
                <a:solidFill>
                  <a:srgbClr val="C00000"/>
                </a:solidFill>
                <a:latin typeface="Consolas" pitchFamily="49" charset="0"/>
              </a:rPr>
              <a:t>a[0:31]</a:t>
            </a:r>
            <a:r>
              <a:rPr lang="ja-JP" altLang="en-US">
                <a:latin typeface="Consolas" pitchFamily="49" charset="0"/>
              </a:rPr>
              <a:t>”</a:t>
            </a:r>
            <a:endParaRPr lang="en-US" sz="1000"/>
          </a:p>
          <a:p>
            <a:endParaRPr lang="en-US"/>
          </a:p>
          <a:p>
            <a:r>
              <a:rPr lang="en-US"/>
              <a:t>Define </a:t>
            </a:r>
            <a:r>
              <a:rPr lang="en-US">
                <a:solidFill>
                  <a:srgbClr val="00B050"/>
                </a:solidFill>
              </a:rPr>
              <a:t>one module per file</a:t>
            </a:r>
          </a:p>
          <a:p>
            <a:pPr lvl="1"/>
            <a:r>
              <a:rPr lang="en-US"/>
              <a:t>Makes managing your design hierarchy easier</a:t>
            </a:r>
            <a:endParaRPr lang="en-US" sz="1000"/>
          </a:p>
          <a:p>
            <a:endParaRPr lang="en-US"/>
          </a:p>
          <a:p>
            <a:r>
              <a:rPr lang="en-US"/>
              <a:t>Use a file name that equals module name</a:t>
            </a:r>
          </a:p>
          <a:p>
            <a:pPr lvl="1"/>
            <a:r>
              <a:rPr lang="en-US"/>
              <a:t>i.e., module </a:t>
            </a:r>
            <a:r>
              <a:rPr lang="en-US" err="1">
                <a:solidFill>
                  <a:srgbClr val="0000FF"/>
                </a:solidFill>
              </a:rPr>
              <a:t>TryThis</a:t>
            </a:r>
            <a:r>
              <a:rPr lang="en-US"/>
              <a:t> is defined in a file called </a:t>
            </a:r>
            <a:r>
              <a:rPr lang="en-US" err="1">
                <a:solidFill>
                  <a:srgbClr val="0000FF"/>
                </a:solidFill>
              </a:rPr>
              <a:t>TryThis.v</a:t>
            </a:r>
            <a:endParaRPr lang="en-US">
              <a:solidFill>
                <a:srgbClr val="0000FF"/>
              </a:solidFill>
            </a:endParaRPr>
          </a:p>
          <a:p>
            <a:endParaRPr lang="en-US"/>
          </a:p>
          <a:p>
            <a:r>
              <a:rPr lang="en-US"/>
              <a:t>Always keep in mind that </a:t>
            </a:r>
            <a:r>
              <a:rPr lang="en-US">
                <a:solidFill>
                  <a:srgbClr val="00B050"/>
                </a:solidFill>
              </a:rPr>
              <a:t>Verilog describes hardware</a:t>
            </a:r>
          </a:p>
          <a:p>
            <a:pPr>
              <a:buFont typeface="Wingdings" pitchFamily="2" charset="2"/>
              <a:buNone/>
            </a:pPr>
            <a:endParaRPr lang="en-US" sz="2000">
              <a:latin typeface="Consolas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A359D-AAD0-4053-8D8F-B0143E5C9C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30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95800"/>
          </a:xfrm>
        </p:spPr>
        <p:txBody>
          <a:bodyPr/>
          <a:lstStyle/>
          <a:p>
            <a:r>
              <a:rPr lang="en-US"/>
              <a:t>We have seen an overview of Verilog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Discussed structural and behavioral modeling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Showed combinational logic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6D183-FD10-435D-BE9A-4DD339F46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369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5B7B1F28-7F89-DE49-9D83-9606DD59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D1371-DE0D-F046-8537-04CBB8E39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Moore,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Cramming more components onto integrated circuits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 Electronics Magazine, 1965. 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Only 3 pages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 quote:</a:t>
            </a:r>
          </a:p>
          <a:p>
            <a:pPr>
              <a:buFont typeface="Wingdings" pitchFamily="2" charset="2"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   “With unit cost falling as the number of components per circuit rises, by 1975 economics may dictate squeezing as many as 65 000 components on a single silicon chip.”</a:t>
            </a:r>
          </a:p>
          <a:p>
            <a:pPr>
              <a:buFont typeface="Wingdings" pitchFamily="2" charset="2"/>
              <a:buNone/>
            </a:pPr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quote: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“Will it be possible to remove the heat generated by tens of thousands of components in a single silicon chip?”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8CDF3555-98DC-3D4D-B495-627C1E7879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BAA34-904F-644D-8BEC-3B93A2D209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007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381C-58AA-4244-9886-A59E05C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Keep Moore’s Law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22961-6BDE-464B-A636-A693FE32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/>
              <a:t>Manufacturing smaller transistors/structures</a:t>
            </a:r>
          </a:p>
          <a:p>
            <a:pPr lvl="1"/>
            <a:r>
              <a:rPr lang="en-US"/>
              <a:t>Some structures are already a few atoms in size</a:t>
            </a:r>
          </a:p>
          <a:p>
            <a:pPr lvl="1"/>
            <a:endParaRPr lang="en-US"/>
          </a:p>
          <a:p>
            <a:r>
              <a:rPr lang="en-US" b="1"/>
              <a:t>Developing materials with better properties</a:t>
            </a:r>
          </a:p>
          <a:p>
            <a:pPr lvl="1"/>
            <a:r>
              <a:rPr lang="en-US"/>
              <a:t>Copper instead of Aluminum (better conductor)</a:t>
            </a:r>
          </a:p>
          <a:p>
            <a:pPr lvl="1"/>
            <a:r>
              <a:rPr lang="en-US"/>
              <a:t>Hafnium Oxide, air for Insulators</a:t>
            </a:r>
          </a:p>
          <a:p>
            <a:pPr lvl="1"/>
            <a:r>
              <a:rPr lang="en-US"/>
              <a:t>Making sure all materials are compatible is the challenge</a:t>
            </a:r>
          </a:p>
          <a:p>
            <a:pPr lvl="1"/>
            <a:endParaRPr lang="en-US"/>
          </a:p>
          <a:p>
            <a:r>
              <a:rPr lang="en-US" b="1"/>
              <a:t>Optimizing the manufacturing steps</a:t>
            </a:r>
          </a:p>
          <a:p>
            <a:pPr lvl="1"/>
            <a:r>
              <a:rPr lang="en-US"/>
              <a:t>How to use 193nm ultraviolet light to pattern 20nm structures</a:t>
            </a:r>
          </a:p>
          <a:p>
            <a:pPr lvl="1"/>
            <a:endParaRPr lang="en-US"/>
          </a:p>
          <a:p>
            <a:r>
              <a:rPr lang="en-US" b="1"/>
              <a:t>New technologies</a:t>
            </a:r>
          </a:p>
          <a:p>
            <a:pPr lvl="1"/>
            <a:r>
              <a:rPr lang="en-US" err="1"/>
              <a:t>FinFET</a:t>
            </a:r>
            <a:r>
              <a:rPr lang="en-US"/>
              <a:t>, Gate All Around transistor, Single Electron Transistor…</a:t>
            </a:r>
            <a:endParaRPr lang="de-CH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B89BA-1AFF-4FE3-98DE-084AD4139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73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Combinational Logic Circuits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61880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3605-54EB-410C-BFB2-4C9021B6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Can Now Build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D4AF-7D5F-43A1-A9CF-EDB0F645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981877"/>
            <a:ext cx="8610600" cy="3342723"/>
          </a:xfrm>
        </p:spPr>
        <p:txBody>
          <a:bodyPr/>
          <a:lstStyle/>
          <a:p>
            <a:pPr eaLnBrk="1" hangingPunct="1"/>
            <a:r>
              <a:rPr lang="en-US"/>
              <a:t>A logic circuit is composed of:</a:t>
            </a:r>
          </a:p>
          <a:p>
            <a:pPr lvl="1" eaLnBrk="1" hangingPunct="1"/>
            <a:r>
              <a:rPr lang="en-US"/>
              <a:t>Inputs</a:t>
            </a:r>
          </a:p>
          <a:p>
            <a:pPr lvl="1" eaLnBrk="1" hangingPunct="1"/>
            <a:r>
              <a:rPr lang="en-US"/>
              <a:t>Outputs</a:t>
            </a:r>
          </a:p>
          <a:p>
            <a:pPr eaLnBrk="1" hangingPunct="1"/>
            <a:endParaRPr lang="en-US" sz="1400" i="1">
              <a:solidFill>
                <a:srgbClr val="0000FF"/>
              </a:solidFill>
            </a:endParaRPr>
          </a:p>
          <a:p>
            <a:pPr eaLnBrk="1" hangingPunct="1"/>
            <a:r>
              <a:rPr lang="en-US" i="1">
                <a:solidFill>
                  <a:srgbClr val="0000FF"/>
                </a:solidFill>
              </a:rPr>
              <a:t>Functional specification</a:t>
            </a:r>
            <a:r>
              <a:rPr lang="en-US">
                <a:solidFill>
                  <a:srgbClr val="0000FF"/>
                </a:solidFill>
              </a:rPr>
              <a:t> </a:t>
            </a:r>
            <a:r>
              <a:rPr lang="en-US"/>
              <a:t>(describes relationship between inputs and outputs)</a:t>
            </a:r>
          </a:p>
          <a:p>
            <a:pPr eaLnBrk="1" hangingPunct="1"/>
            <a:endParaRPr lang="en-US" sz="1400" i="1">
              <a:solidFill>
                <a:srgbClr val="FF0000"/>
              </a:solidFill>
            </a:endParaRPr>
          </a:p>
          <a:p>
            <a:pPr eaLnBrk="1" hangingPunct="1"/>
            <a:r>
              <a:rPr lang="en-US" i="1">
                <a:solidFill>
                  <a:srgbClr val="FF0000"/>
                </a:solidFill>
              </a:rPr>
              <a:t>Timing specification </a:t>
            </a:r>
            <a:r>
              <a:rPr lang="en-US"/>
              <a:t>(describes the delay between inputs changing and outputs responding)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19B40-4C8F-4E68-AAFE-81C4AB86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82A174B-BCB1-47D7-90C8-32850210C2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93576473"/>
              </p:ext>
            </p:extLst>
          </p:nvPr>
        </p:nvGraphicFramePr>
        <p:xfrm>
          <a:off x="3657600" y="3124200"/>
          <a:ext cx="5257800" cy="140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082A174B-BCB1-47D7-90C8-32850210C2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124200"/>
                        <a:ext cx="5257800" cy="1400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47E058-44A8-42E6-B0FD-25FF3998A9A4}"/>
              </a:ext>
            </a:extLst>
          </p:cNvPr>
          <p:cNvSpPr/>
          <p:nvPr/>
        </p:nvSpPr>
        <p:spPr>
          <a:xfrm>
            <a:off x="1189037" y="1104212"/>
            <a:ext cx="6888163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lt"/>
              </a:rPr>
              <a:t>Now, we understand the workings of the basic logic gates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9BBE12-AF54-4D02-97F2-7CA0236D599D}"/>
              </a:ext>
            </a:extLst>
          </p:cNvPr>
          <p:cNvSpPr/>
          <p:nvPr/>
        </p:nvSpPr>
        <p:spPr>
          <a:xfrm>
            <a:off x="1189036" y="1619394"/>
            <a:ext cx="6888163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lt"/>
              </a:rPr>
              <a:t>What is our next step?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CF2AB-0465-4EA9-BAAA-3A5824376A83}"/>
              </a:ext>
            </a:extLst>
          </p:cNvPr>
          <p:cNvSpPr/>
          <p:nvPr/>
        </p:nvSpPr>
        <p:spPr>
          <a:xfrm>
            <a:off x="1189036" y="2171012"/>
            <a:ext cx="6888163" cy="646331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+mn-lt"/>
              </a:rPr>
              <a:t>Build some of the logic structures that are important components of the microarchitecture of a computer!</a:t>
            </a:r>
          </a:p>
        </p:txBody>
      </p:sp>
    </p:spTree>
    <p:extLst>
      <p:ext uri="{BB962C8B-B14F-4D97-AF65-F5344CB8AC3E}">
        <p14:creationId xmlns:p14="http://schemas.microsoft.com/office/powerpoint/2010/main" val="36314516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8B58-EC38-4313-B19B-FC115A1B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16F87-EFE7-468A-9A47-B683B5662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14600"/>
            <a:ext cx="8610600" cy="3295650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Combinational Logic</a:t>
            </a:r>
          </a:p>
          <a:p>
            <a:pPr lvl="1"/>
            <a:r>
              <a:rPr lang="en-US"/>
              <a:t>Memoryless</a:t>
            </a:r>
          </a:p>
          <a:p>
            <a:pPr lvl="1"/>
            <a:r>
              <a:rPr lang="en-US"/>
              <a:t>Outputs are strictly dependent on the combination of input values that are being applied to circuit </a:t>
            </a:r>
            <a:r>
              <a:rPr lang="en-US" i="1">
                <a:solidFill>
                  <a:srgbClr val="0000FF"/>
                </a:solidFill>
              </a:rPr>
              <a:t>right now</a:t>
            </a:r>
          </a:p>
          <a:p>
            <a:pPr lvl="1"/>
            <a:r>
              <a:rPr lang="en-US"/>
              <a:t>In some books called Combinatorial Logic</a:t>
            </a:r>
          </a:p>
          <a:p>
            <a:r>
              <a:rPr lang="en-US" b="1">
                <a:solidFill>
                  <a:srgbClr val="00B050"/>
                </a:solidFill>
              </a:rPr>
              <a:t>Later we will learn: Sequential Logic</a:t>
            </a:r>
          </a:p>
          <a:p>
            <a:pPr lvl="1"/>
            <a:r>
              <a:rPr lang="en-US"/>
              <a:t>Has memory</a:t>
            </a:r>
          </a:p>
          <a:p>
            <a:pPr lvl="2"/>
            <a:r>
              <a:rPr lang="en-US"/>
              <a:t>Structure stores history </a:t>
            </a:r>
            <a:r>
              <a:rPr lang="en-US">
                <a:sym typeface="Wingdings" pitchFamily="2" charset="2"/>
              </a:rPr>
              <a:t> Can ”store” data values</a:t>
            </a:r>
            <a:endParaRPr lang="en-US"/>
          </a:p>
          <a:p>
            <a:pPr lvl="1"/>
            <a:r>
              <a:rPr lang="en-US"/>
              <a:t>Outputs are determined by previous (historical) and current values of inputs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99DBCA-5AD8-4BB4-93D3-EFA0C6A29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98CE1CD-187D-4492-9EA5-5723DC0FDCE2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6676712"/>
              </p:ext>
            </p:extLst>
          </p:nvPr>
        </p:nvGraphicFramePr>
        <p:xfrm>
          <a:off x="1555888" y="1066800"/>
          <a:ext cx="51497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98CE1CD-187D-4492-9EA5-5723DC0FDCE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888" y="1066800"/>
                        <a:ext cx="514971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604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Assignment: Required</a:t>
            </a:r>
            <a:r>
              <a:rPr lang="en-US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/>
              <a:t>Why is it important?</a:t>
            </a:r>
          </a:p>
          <a:p>
            <a:r>
              <a:rPr lang="en-US" b="1"/>
              <a:t>Future Computing Architectures</a:t>
            </a:r>
          </a:p>
          <a:p>
            <a:endParaRPr lang="en-US" sz="1800"/>
          </a:p>
          <a:p>
            <a:r>
              <a:rPr lang="en-US" b="1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/>
              <a:t>Watch </a:t>
            </a:r>
            <a:r>
              <a:rPr lang="en-US"/>
              <a:t>my inaugural lecture at ETH and understand it</a:t>
            </a:r>
          </a:p>
          <a:p>
            <a:pPr lvl="1"/>
            <a:r>
              <a:rPr lang="en-US">
                <a:hlinkClick r:id="rId2"/>
              </a:rPr>
              <a:t>https://www.youtube.com/watch?v=kgiZlSOcGFM</a:t>
            </a:r>
            <a:endParaRPr lang="en-US"/>
          </a:p>
          <a:p>
            <a:pPr lvl="1"/>
            <a:endParaRPr lang="en-US"/>
          </a:p>
          <a:p>
            <a:r>
              <a:rPr lang="en-US" b="1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/>
              <a:t>Write a 1-page summary </a:t>
            </a:r>
            <a:r>
              <a:rPr lang="en-US"/>
              <a:t>of the lecture</a:t>
            </a:r>
          </a:p>
          <a:p>
            <a:pPr lvl="2"/>
            <a:r>
              <a:rPr lang="en-US"/>
              <a:t>What are your key takeaways?</a:t>
            </a:r>
          </a:p>
          <a:p>
            <a:pPr lvl="2"/>
            <a:r>
              <a:rPr lang="en-US"/>
              <a:t>What did you learn?</a:t>
            </a:r>
          </a:p>
          <a:p>
            <a:pPr lvl="2"/>
            <a:r>
              <a:rPr lang="en-US"/>
              <a:t>What did you like or dislike?</a:t>
            </a:r>
          </a:p>
          <a:p>
            <a:pPr lvl="2"/>
            <a:r>
              <a:rPr lang="en-US"/>
              <a:t>Upload PDF file to Moodle – Deadline: Friday, March 15.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35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Boolean Equations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623003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9EF0D-0D5E-48C3-9F93-9A2AF3F1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79125-6EC0-4DCC-84D6-AF0A991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Functional specification </a:t>
            </a:r>
            <a:r>
              <a:rPr lang="en-US"/>
              <a:t>of outputs in terms of inputs</a:t>
            </a:r>
          </a:p>
          <a:p>
            <a:r>
              <a:rPr lang="en-US"/>
              <a:t>What do we mean by “function”?</a:t>
            </a:r>
          </a:p>
          <a:p>
            <a:pPr lvl="1"/>
            <a:r>
              <a:rPr lang="en-US"/>
              <a:t>Unique </a:t>
            </a:r>
            <a:r>
              <a:rPr lang="en-US">
                <a:solidFill>
                  <a:srgbClr val="0000FF"/>
                </a:solidFill>
              </a:rPr>
              <a:t>mapping</a:t>
            </a:r>
            <a:r>
              <a:rPr lang="en-US"/>
              <a:t> from input values to output values</a:t>
            </a:r>
          </a:p>
          <a:p>
            <a:pPr lvl="1"/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input values produce 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output value every time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No memory </a:t>
            </a:r>
            <a:r>
              <a:rPr lang="en-US"/>
              <a:t>(does not depend on the history of input values)</a:t>
            </a:r>
          </a:p>
          <a:p>
            <a:pPr lvl="1"/>
            <a:endParaRPr lang="en-US" sz="1000"/>
          </a:p>
          <a:p>
            <a:r>
              <a:rPr lang="en-US" b="1" i="1">
                <a:solidFill>
                  <a:srgbClr val="00B050"/>
                </a:solidFill>
              </a:rPr>
              <a:t>Example (full 1-bit adder – more later): 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i="1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S</a:t>
            </a:r>
            <a:r>
              <a:rPr lang="en-US"/>
              <a:t>     = F(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</a:t>
            </a:r>
            <a:r>
              <a:rPr lang="en-US" i="1" err="1"/>
              <a:t>C</a:t>
            </a:r>
            <a:r>
              <a:rPr lang="en-US" baseline="-25000" err="1"/>
              <a:t>out</a:t>
            </a:r>
            <a:r>
              <a:rPr lang="en-US"/>
              <a:t>  = G(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BABC-7B85-4512-805D-5C1E47A11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186FBFD6-27DA-4C4C-ADFB-CFB7BC747BB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1461399"/>
              </p:ext>
            </p:extLst>
          </p:nvPr>
        </p:nvGraphicFramePr>
        <p:xfrm>
          <a:off x="4876800" y="3838495"/>
          <a:ext cx="3729460" cy="24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VISIO" r:id="rId4" imgW="1247187" imgH="806015" progId="Visio.Drawing.6">
                  <p:embed/>
                </p:oleObj>
              </mc:Choice>
              <mc:Fallback>
                <p:oleObj name="VISIO" r:id="rId4" imgW="1247187" imgH="806015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186FBFD6-27DA-4C4C-ADFB-CFB7BC747BB3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38495"/>
                        <a:ext cx="3729460" cy="2409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8693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5B33-8BE0-4A53-90E6-998156EF6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Simple Equations: NOT / AND / 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104C2-AFD2-4465-B7A5-C3A959E15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D7204F92-E047-4E22-A00C-C6F71D1899A7}"/>
              </a:ext>
            </a:extLst>
          </p:cNvPr>
          <p:cNvSpPr txBox="1"/>
          <p:nvPr/>
        </p:nvSpPr>
        <p:spPr>
          <a:xfrm>
            <a:off x="1570037" y="3059650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6" name="B">
            <a:extLst>
              <a:ext uri="{FF2B5EF4-FFF2-40B4-BE49-F238E27FC236}">
                <a16:creationId xmlns:a16="http://schemas.microsoft.com/office/drawing/2014/main" id="{01CC1B2D-82E4-41E4-8757-0B45659E5A13}"/>
              </a:ext>
            </a:extLst>
          </p:cNvPr>
          <p:cNvSpPr txBox="1"/>
          <p:nvPr/>
        </p:nvSpPr>
        <p:spPr>
          <a:xfrm>
            <a:off x="1570037" y="3350163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7" name="A • B">
            <a:extLst>
              <a:ext uri="{FF2B5EF4-FFF2-40B4-BE49-F238E27FC236}">
                <a16:creationId xmlns:a16="http://schemas.microsoft.com/office/drawing/2014/main" id="{76942766-90E8-4B05-93DB-A064DD911A44}"/>
              </a:ext>
            </a:extLst>
          </p:cNvPr>
          <p:cNvSpPr txBox="1"/>
          <p:nvPr/>
        </p:nvSpPr>
        <p:spPr>
          <a:xfrm>
            <a:off x="3119437" y="3202525"/>
            <a:ext cx="709973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A</a:t>
            </a:r>
            <a:r>
              <a:rPr b="0">
                <a:latin typeface="Symbol"/>
                <a:ea typeface="Symbol"/>
                <a:cs typeface="Symbol"/>
                <a:sym typeface="Symbol"/>
              </a:rPr>
              <a:t> ·</a:t>
            </a:r>
            <a:r>
              <a:rPr b="0"/>
              <a:t> </a:t>
            </a:r>
            <a:r>
              <a:t>B</a:t>
            </a: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1D658DB2-7068-49C9-B612-2E2DF6A92BA2}"/>
              </a:ext>
            </a:extLst>
          </p:cNvPr>
          <p:cNvSpPr/>
          <p:nvPr/>
        </p:nvSpPr>
        <p:spPr>
          <a:xfrm>
            <a:off x="260350" y="44391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9" name="A • B (reads “A and B”) is 1 iff A and B are both 1">
            <a:extLst>
              <a:ext uri="{FF2B5EF4-FFF2-40B4-BE49-F238E27FC236}">
                <a16:creationId xmlns:a16="http://schemas.microsoft.com/office/drawing/2014/main" id="{8322B36B-8190-4D6B-8E52-1478533D36E2}"/>
              </a:ext>
            </a:extLst>
          </p:cNvPr>
          <p:cNvSpPr txBox="1"/>
          <p:nvPr/>
        </p:nvSpPr>
        <p:spPr>
          <a:xfrm>
            <a:off x="341312" y="2394488"/>
            <a:ext cx="8242301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A • B </a:t>
            </a:r>
            <a:r>
              <a:rPr sz="2400" i="1">
                <a:uFill>
                  <a:solidFill>
                    <a:srgbClr val="DA273E"/>
                  </a:solidFill>
                </a:uFill>
                <a:latin typeface="+mj-lt"/>
              </a:rPr>
              <a:t>(reads “A and B”)</a:t>
            </a: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 A and B are both 1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30F9B4AD-72C6-4ED2-A1F3-CA0A7A2476F9}"/>
              </a:ext>
            </a:extLst>
          </p:cNvPr>
          <p:cNvSpPr txBox="1"/>
          <p:nvPr/>
        </p:nvSpPr>
        <p:spPr>
          <a:xfrm>
            <a:off x="1579562" y="5213888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11" name="B">
            <a:extLst>
              <a:ext uri="{FF2B5EF4-FFF2-40B4-BE49-F238E27FC236}">
                <a16:creationId xmlns:a16="http://schemas.microsoft.com/office/drawing/2014/main" id="{384E0C9F-A4E5-43A7-8A37-209CF96E70C9}"/>
              </a:ext>
            </a:extLst>
          </p:cNvPr>
          <p:cNvSpPr txBox="1"/>
          <p:nvPr/>
        </p:nvSpPr>
        <p:spPr>
          <a:xfrm>
            <a:off x="1579562" y="5542501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12" name="A + B">
            <a:extLst>
              <a:ext uri="{FF2B5EF4-FFF2-40B4-BE49-F238E27FC236}">
                <a16:creationId xmlns:a16="http://schemas.microsoft.com/office/drawing/2014/main" id="{3D60B849-6D46-47A5-B0A2-F7C9FA881F9B}"/>
              </a:ext>
            </a:extLst>
          </p:cNvPr>
          <p:cNvSpPr txBox="1"/>
          <p:nvPr/>
        </p:nvSpPr>
        <p:spPr>
          <a:xfrm>
            <a:off x="3090862" y="5394863"/>
            <a:ext cx="7383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A</a:t>
            </a:r>
            <a:r>
              <a:rPr b="0">
                <a:latin typeface="Symbol"/>
                <a:ea typeface="Symbol"/>
                <a:cs typeface="Symbol"/>
                <a:sym typeface="Symbol"/>
              </a:rPr>
              <a:t> </a:t>
            </a:r>
            <a:r>
              <a:t>+ B</a:t>
            </a:r>
          </a:p>
        </p:txBody>
      </p:sp>
      <p:sp>
        <p:nvSpPr>
          <p:cNvPr id="13" name="A + B (reads “A or B”) is 1 iff either A or B is 1">
            <a:extLst>
              <a:ext uri="{FF2B5EF4-FFF2-40B4-BE49-F238E27FC236}">
                <a16:creationId xmlns:a16="http://schemas.microsoft.com/office/drawing/2014/main" id="{A0B0A317-70C5-4145-A7FD-256D7B4D25E0}"/>
              </a:ext>
            </a:extLst>
          </p:cNvPr>
          <p:cNvSpPr txBox="1"/>
          <p:nvPr/>
        </p:nvSpPr>
        <p:spPr>
          <a:xfrm>
            <a:off x="368300" y="4542375"/>
            <a:ext cx="8242300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A + B </a:t>
            </a:r>
            <a:r>
              <a:rPr sz="2400" i="1">
                <a:uFill>
                  <a:solidFill>
                    <a:srgbClr val="DA273E"/>
                  </a:solidFill>
                </a:uFill>
                <a:latin typeface="+mj-lt"/>
              </a:rPr>
              <a:t>(reads “A or B”)</a:t>
            </a: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>
                <a:uFill>
                  <a:solidFill>
                    <a:srgbClr val="DA273E"/>
                  </a:solidFill>
                </a:uFill>
                <a:latin typeface="+mj-lt"/>
              </a:rPr>
              <a:t> either A or B is 1</a:t>
            </a: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6193A60F-E682-4E8D-864E-AC2538DCEC77}"/>
              </a:ext>
            </a:extLst>
          </p:cNvPr>
          <p:cNvSpPr/>
          <p:nvPr/>
        </p:nvSpPr>
        <p:spPr>
          <a:xfrm>
            <a:off x="228600" y="22293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A">
            <a:extLst>
              <a:ext uri="{FF2B5EF4-FFF2-40B4-BE49-F238E27FC236}">
                <a16:creationId xmlns:a16="http://schemas.microsoft.com/office/drawing/2014/main" id="{368680A7-3AB2-43B9-A82C-AA5D1465857E}"/>
              </a:ext>
            </a:extLst>
          </p:cNvPr>
          <p:cNvSpPr txBox="1"/>
          <p:nvPr/>
        </p:nvSpPr>
        <p:spPr>
          <a:xfrm>
            <a:off x="1676400" y="1536700"/>
            <a:ext cx="319075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/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bar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/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bar>
                  </m:oMath>
                </a14:m>
                <a:r>
                  <a:rPr sz="240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</a:t>
                </a:r>
                <a:r>
                  <a:rPr sz="2400" i="1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(reads “not A”)</a:t>
                </a:r>
                <a:r>
                  <a:rPr sz="240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is 1 </a:t>
                </a:r>
                <a:r>
                  <a:rPr sz="2400" err="1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iff</a:t>
                </a:r>
                <a:r>
                  <a:rPr sz="240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A is 0</a:t>
                </a:r>
              </a:p>
            </p:txBody>
          </p:sp>
        </mc:Choice>
        <mc:Fallback xmlns="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blipFill>
                <a:blip r:embed="rId3"/>
                <a:stretch>
                  <a:fillRect t="-8974" b="-2692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droppedImage.pdf" descr="droppedImage.pdf">
            <a:extLst>
              <a:ext uri="{FF2B5EF4-FFF2-40B4-BE49-F238E27FC236}">
                <a16:creationId xmlns:a16="http://schemas.microsoft.com/office/drawing/2014/main" id="{7F146B6A-3240-4308-AC5E-9FBDE9AF6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93900" y="1397000"/>
            <a:ext cx="1041400" cy="736600"/>
          </a:xfrm>
          <a:prstGeom prst="rect">
            <a:avLst/>
          </a:prstGeom>
          <a:ln w="25400"/>
        </p:spPr>
      </p:pic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4A08919D-6952-41D8-BAC3-57B8BC58E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30400" y="3067588"/>
            <a:ext cx="1155700" cy="736600"/>
          </a:xfrm>
          <a:prstGeom prst="rect">
            <a:avLst/>
          </a:prstGeom>
          <a:ln w="25400"/>
        </p:spPr>
      </p:pic>
      <p:pic>
        <p:nvPicPr>
          <p:cNvPr id="20" name="droppedImage.pdf" descr="droppedImage.pdf">
            <a:extLst>
              <a:ext uri="{FF2B5EF4-FFF2-40B4-BE49-F238E27FC236}">
                <a16:creationId xmlns:a16="http://schemas.microsoft.com/office/drawing/2014/main" id="{CC55843F-38D3-40C7-A164-E64F42E321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30400" y="5256751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12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9048" r="-102381" b="-2068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19048" r="-2381" b="-2068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•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rgbClr val="2F2F2F"/>
                                  </a:solidFill>
                                  <a:uFill>
                                    <a:solidFill>
                                      <a:srgbClr val="2F2F2F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oMath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39683" t="-7937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39683" t="-7937" r="-2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20800" t="-7937" r="-16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</a:t>
                          </a:r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39683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41935" r="-206452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20000" r="-24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1577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75D1-BC59-4A34-BA83-33A90199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Big 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E0FD8-42C5-44AB-A169-963FD4C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035" y="997527"/>
            <a:ext cx="8610600" cy="5193723"/>
          </a:xfrm>
        </p:spPr>
        <p:txBody>
          <a:bodyPr/>
          <a:lstStyle/>
          <a:p>
            <a:r>
              <a:rPr lang="en-US"/>
              <a:t>An algebra on 1’s and 0’s</a:t>
            </a:r>
          </a:p>
          <a:p>
            <a:pPr lvl="1"/>
            <a:r>
              <a:rPr lang="en-US" sz="2000"/>
              <a:t>with AND, OR, NOT operations </a:t>
            </a:r>
          </a:p>
          <a:p>
            <a:pPr lvl="1"/>
            <a:endParaRPr lang="en-US" sz="2000"/>
          </a:p>
          <a:p>
            <a:r>
              <a:rPr lang="en-US"/>
              <a:t>What you start with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Axioms:</a:t>
            </a:r>
            <a:r>
              <a:rPr lang="en-US" sz="2000"/>
              <a:t> basic things about objects and operations</a:t>
            </a:r>
            <a:br>
              <a:rPr lang="en-US" sz="2000"/>
            </a:br>
            <a:r>
              <a:rPr lang="en-US" sz="2000"/>
              <a:t>you just assume to be true at the start</a:t>
            </a:r>
          </a:p>
          <a:p>
            <a:pPr lvl="1"/>
            <a:endParaRPr lang="en-US" sz="2000"/>
          </a:p>
          <a:p>
            <a:r>
              <a:rPr lang="en-US"/>
              <a:t>What you derive first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Laws and theorems:</a:t>
            </a:r>
            <a:r>
              <a:rPr lang="en-US" sz="2000"/>
              <a:t>  allow you to manipulate Boolean expressions</a:t>
            </a:r>
          </a:p>
          <a:p>
            <a:pPr lvl="1"/>
            <a:r>
              <a:rPr lang="en-US" sz="2000"/>
              <a:t>…also allow us to do some simplification on Boolean expressions</a:t>
            </a:r>
          </a:p>
          <a:p>
            <a:pPr lvl="1"/>
            <a:endParaRPr lang="en-US" sz="2000"/>
          </a:p>
          <a:p>
            <a:r>
              <a:rPr lang="en-US"/>
              <a:t>What you derive later</a:t>
            </a:r>
          </a:p>
          <a:p>
            <a:pPr lvl="1"/>
            <a:r>
              <a:rPr lang="en-US" sz="2000"/>
              <a:t>More “sophisticated” properties useful for manipulating digital designs represented in the form of Boolean equations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E48A3-E176-4E96-8DBD-C57FF06CE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5" name="H4020347-George_Boole-SPL.png" descr="H4020347-George_Boole-SPL.png">
            <a:extLst>
              <a:ext uri="{FF2B5EF4-FFF2-40B4-BE49-F238E27FC236}">
                <a16:creationId xmlns:a16="http://schemas.microsoft.com/office/drawing/2014/main" id="{84BF7AD2-E5DE-4C5A-B6B4-C7C5CDB9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11350" y="997527"/>
            <a:ext cx="2127850" cy="2540000"/>
          </a:xfrm>
          <a:prstGeom prst="rect">
            <a:avLst/>
          </a:prstGeom>
          <a:ln w="6350">
            <a:solidFill>
              <a:srgbClr val="062B6B"/>
            </a:solidFill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8E3B54-886E-2E46-8A0B-20332702470E}"/>
              </a:ext>
            </a:extLst>
          </p:cNvPr>
          <p:cNvSpPr txBox="1"/>
          <p:nvPr/>
        </p:nvSpPr>
        <p:spPr>
          <a:xfrm>
            <a:off x="253181" y="6488668"/>
            <a:ext cx="621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George Boole, “The Mathematical Analysis of Logic,” 1847.</a:t>
            </a:r>
          </a:p>
        </p:txBody>
      </p:sp>
    </p:spTree>
    <p:extLst>
      <p:ext uri="{BB962C8B-B14F-4D97-AF65-F5344CB8AC3E}">
        <p14:creationId xmlns:p14="http://schemas.microsoft.com/office/powerpoint/2010/main" val="3694501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DF493-ECA1-4457-BD87-C27B8A55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Axioms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89531-C2FF-427B-A69A-D1EB24A5B2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/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1.  </a:t>
                </a:r>
                <a:r>
                  <a:rPr lang="en-US" i="1">
                    <a:latin typeface="+mj-lt"/>
                  </a:rPr>
                  <a:t>B </a:t>
                </a:r>
                <a:r>
                  <a:rPr lang="en-US">
                    <a:latin typeface="+mj-lt"/>
                  </a:rPr>
                  <a:t>contains at least two elements, 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i="1">
                    <a:latin typeface="+mj-lt"/>
                  </a:rPr>
                  <a:t>     0</a:t>
                </a:r>
                <a:r>
                  <a:rPr lang="en-US">
                    <a:latin typeface="+mj-lt"/>
                  </a:rPr>
                  <a:t> and </a:t>
                </a:r>
                <a:r>
                  <a:rPr lang="en-US" i="1">
                    <a:latin typeface="+mj-lt"/>
                  </a:rPr>
                  <a:t>1,  such that 0 </a:t>
                </a:r>
                <a:r>
                  <a:rPr lang="en-US" i="1">
                    <a:latin typeface="+mj-lt"/>
                    <a:sym typeface="Symbol"/>
                  </a:rPr>
                  <a:t>≠</a:t>
                </a:r>
                <a:r>
                  <a:rPr lang="en-US" i="1">
                    <a:latin typeface="+mj-lt"/>
                  </a:rPr>
                  <a:t>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2.  </a:t>
                </a:r>
                <a:r>
                  <a:rPr lang="en-US" i="1">
                    <a:latin typeface="+mj-lt"/>
                  </a:rPr>
                  <a:t>Closure</a:t>
                </a:r>
                <a:r>
                  <a:rPr lang="en-US">
                    <a:latin typeface="+mj-lt"/>
                  </a:rPr>
                  <a:t>  </a:t>
                </a:r>
                <a:r>
                  <a:rPr lang="en-US" i="1" err="1">
                    <a:latin typeface="+mj-lt"/>
                  </a:rPr>
                  <a:t>a</a:t>
                </a:r>
                <a:r>
                  <a:rPr lang="en-US" err="1">
                    <a:latin typeface="+mj-lt"/>
                  </a:rPr>
                  <a:t>,</a:t>
                </a:r>
                <a:r>
                  <a:rPr lang="en-US" i="1" err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>
                    <a:latin typeface="+mj-lt"/>
                  </a:rPr>
                  <a:t>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,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</a:t>
                </a:r>
                <a:r>
                  <a:rPr lang="en-US" err="1">
                    <a:latin typeface="+mj-lt"/>
                  </a:rPr>
                  <a:t>i</a:t>
                </a:r>
                <a:r>
                  <a:rPr lang="en-US">
                    <a:latin typeface="+mj-lt"/>
                  </a:rPr>
                  <a:t>) 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>
                    <a:latin typeface="+mj-lt"/>
                  </a:rPr>
                  <a:t> </a:t>
                </a:r>
                <a:r>
                  <a:rPr lang="en-US" i="1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(ii)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>
                    <a:latin typeface="+mj-lt"/>
                  </a:rPr>
                  <a:t> </a:t>
                </a:r>
                <a:r>
                  <a:rPr lang="en-US" i="1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3.  </a:t>
                </a:r>
                <a:r>
                  <a:rPr lang="en-US" i="1">
                    <a:latin typeface="+mj-lt"/>
                  </a:rPr>
                  <a:t>Commutative Laws</a:t>
                </a:r>
                <a:r>
                  <a:rPr lang="en-US">
                    <a:latin typeface="+mj-lt"/>
                  </a:rPr>
                  <a:t>: </a:t>
                </a:r>
                <a:r>
                  <a:rPr lang="en-US" i="1" err="1">
                    <a:latin typeface="+mj-lt"/>
                  </a:rPr>
                  <a:t>a</a:t>
                </a:r>
                <a:r>
                  <a:rPr lang="en-US" err="1">
                    <a:latin typeface="+mj-lt"/>
                  </a:rPr>
                  <a:t>,</a:t>
                </a:r>
                <a:r>
                  <a:rPr lang="en-US" i="1" err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b="0">
                    <a:latin typeface="+mj-lt"/>
                    <a:ea typeface="Symbol"/>
                    <a:cs typeface="Symbol"/>
                    <a:sym typeface="Symbol"/>
                  </a:rPr>
                  <a:t>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,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</a:t>
                </a:r>
                <a:r>
                  <a:rPr lang="en-US" err="1">
                    <a:latin typeface="+mj-lt"/>
                  </a:rPr>
                  <a:t>i</a:t>
                </a:r>
                <a:r>
                  <a:rPr lang="en-US">
                    <a:latin typeface="+mj-lt"/>
                  </a:rPr>
                  <a:t>) 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=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(ii)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=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• </a:t>
                </a:r>
                <a:r>
                  <a:rPr lang="en-US" i="1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4.  </a:t>
                </a:r>
                <a:r>
                  <a:rPr lang="en-US" i="1">
                    <a:latin typeface="+mj-lt"/>
                  </a:rPr>
                  <a:t>Identities</a:t>
                </a:r>
                <a:r>
                  <a:rPr lang="en-US">
                    <a:latin typeface="+mj-lt"/>
                  </a:rPr>
                  <a:t>: 0, 1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>
                    <a:latin typeface="+mj-lt"/>
                  </a:rPr>
                  <a:t> </a:t>
                </a:r>
                <a:r>
                  <a:rPr lang="en-US" i="1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</a:t>
                </a:r>
                <a:r>
                  <a:rPr lang="en-US" err="1">
                    <a:latin typeface="+mj-lt"/>
                  </a:rPr>
                  <a:t>i</a:t>
                </a:r>
                <a:r>
                  <a:rPr lang="en-US">
                    <a:latin typeface="+mj-lt"/>
                  </a:rPr>
                  <a:t>)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+ 0 = </a:t>
                </a:r>
                <a:r>
                  <a:rPr lang="en-US" i="1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(ii)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 1 = </a:t>
                </a:r>
                <a:r>
                  <a:rPr lang="en-US" i="1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5.  </a:t>
                </a:r>
                <a:r>
                  <a:rPr lang="en-US" i="1">
                    <a:latin typeface="+mj-lt"/>
                  </a:rPr>
                  <a:t>Distributive Laws</a:t>
                </a:r>
                <a:r>
                  <a:rPr lang="en-US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</a:t>
                </a:r>
                <a:r>
                  <a:rPr lang="en-US" err="1">
                    <a:latin typeface="+mj-lt"/>
                  </a:rPr>
                  <a:t>i</a:t>
                </a:r>
                <a:r>
                  <a:rPr lang="en-US">
                    <a:latin typeface="+mj-lt"/>
                  </a:rPr>
                  <a:t>)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(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• </a:t>
                </a:r>
                <a:r>
                  <a:rPr lang="en-US" i="1">
                    <a:latin typeface="+mj-lt"/>
                  </a:rPr>
                  <a:t>c</a:t>
                </a:r>
                <a:r>
                  <a:rPr lang="en-US">
                    <a:latin typeface="+mj-lt"/>
                  </a:rPr>
                  <a:t>) = (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) • (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c</a:t>
                </a:r>
                <a:r>
                  <a:rPr lang="en-US">
                    <a:latin typeface="+mj-lt"/>
                  </a:rPr>
                  <a:t>)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(ii)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 (</a:t>
                </a:r>
                <a:r>
                  <a:rPr lang="en-US" i="1">
                    <a:latin typeface="+mj-lt"/>
                  </a:rPr>
                  <a:t>b</a:t>
                </a:r>
                <a:r>
                  <a:rPr lang="en-US">
                    <a:latin typeface="+mj-lt"/>
                  </a:rPr>
                  <a:t> + </a:t>
                </a:r>
                <a:r>
                  <a:rPr lang="en-US" i="1">
                    <a:latin typeface="+mj-lt"/>
                  </a:rPr>
                  <a:t>c</a:t>
                </a:r>
                <a:r>
                  <a:rPr lang="en-US">
                    <a:latin typeface="+mj-lt"/>
                  </a:rPr>
                  <a:t>) =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</a:t>
                </a:r>
                <a:r>
                  <a:rPr lang="en-US" i="1">
                    <a:latin typeface="+mj-lt"/>
                  </a:rPr>
                  <a:t> b</a:t>
                </a:r>
                <a:r>
                  <a:rPr lang="en-US">
                    <a:latin typeface="+mj-lt"/>
                  </a:rPr>
                  <a:t>  +  </a:t>
                </a:r>
                <a:r>
                  <a:rPr lang="en-US" i="1">
                    <a:latin typeface="+mj-lt"/>
                  </a:rPr>
                  <a:t>a</a:t>
                </a:r>
                <a:r>
                  <a:rPr lang="en-US">
                    <a:latin typeface="+mj-lt"/>
                  </a:rPr>
                  <a:t> • </a:t>
                </a:r>
                <a:r>
                  <a:rPr lang="en-US" i="1">
                    <a:latin typeface="+mj-lt"/>
                  </a:rPr>
                  <a:t>c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6.  </a:t>
                </a:r>
                <a:r>
                  <a:rPr lang="en-US" i="1">
                    <a:latin typeface="+mj-lt"/>
                  </a:rPr>
                  <a:t>Complement</a:t>
                </a:r>
                <a:r>
                  <a:rPr lang="en-US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</a:t>
                </a:r>
                <a:r>
                  <a:rPr lang="en-US" err="1">
                    <a:latin typeface="+mj-lt"/>
                  </a:rPr>
                  <a:t>i</a:t>
                </a:r>
                <a:r>
                  <a:rPr lang="en-US">
                    <a:latin typeface="+mj-lt"/>
                  </a:rPr>
                  <a:t>)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</m:oMath>
                </a14:m>
                <a:r>
                  <a:rPr lang="en-US">
                    <a:latin typeface="+mj-lt"/>
                  </a:rPr>
                  <a:t>=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>
                    <a:latin typeface="+mj-lt"/>
                  </a:rPr>
                  <a:t>      (ii)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m:rPr>
                        <m:nor/>
                      </m:rP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•</m:t>
                    </m:r>
                    <m:r>
                      <m:rPr>
                        <m:nor/>
                      </m:rPr>
                      <a:rPr lang="en-US" b="1" i="0" dirty="0" smtClean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>
                    <a:latin typeface="+mj-lt"/>
                  </a:rPr>
                  <a:t>= 0</a:t>
                </a:r>
                <a:endParaRPr>
                  <a:latin typeface="+mj-lt"/>
                </a:endParaRPr>
              </a:p>
            </p:txBody>
          </p:sp>
        </mc:Choice>
        <mc:Fallback xmlns="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blipFill>
                <a:blip r:embed="rId2"/>
                <a:stretch>
                  <a:fillRect l="-1206" t="-1159" b="-127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nglish version">
            <a:extLst>
              <a:ext uri="{FF2B5EF4-FFF2-40B4-BE49-F238E27FC236}">
                <a16:creationId xmlns:a16="http://schemas.microsoft.com/office/drawing/2014/main" id="{7D272BF4-3397-4604-B467-8D83331A54DC}"/>
              </a:ext>
            </a:extLst>
          </p:cNvPr>
          <p:cNvSpPr txBox="1"/>
          <p:nvPr/>
        </p:nvSpPr>
        <p:spPr>
          <a:xfrm>
            <a:off x="4827587" y="838200"/>
            <a:ext cx="161082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English version</a:t>
            </a:r>
          </a:p>
        </p:txBody>
      </p:sp>
      <p:sp>
        <p:nvSpPr>
          <p:cNvPr id="7" name="Result of AND, OR stays…">
            <a:extLst>
              <a:ext uri="{FF2B5EF4-FFF2-40B4-BE49-F238E27FC236}">
                <a16:creationId xmlns:a16="http://schemas.microsoft.com/office/drawing/2014/main" id="{7ACFD606-5A29-4F1C-9553-EE0091AE2A19}"/>
              </a:ext>
            </a:extLst>
          </p:cNvPr>
          <p:cNvSpPr txBox="1"/>
          <p:nvPr/>
        </p:nvSpPr>
        <p:spPr>
          <a:xfrm>
            <a:off x="4878387" y="1985428"/>
            <a:ext cx="2436244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Result of AND, OR stays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in set you start with</a:t>
            </a:r>
          </a:p>
        </p:txBody>
      </p:sp>
      <p:sp>
        <p:nvSpPr>
          <p:cNvPr id="8" name="For primitive AND, OR of…">
            <a:extLst>
              <a:ext uri="{FF2B5EF4-FFF2-40B4-BE49-F238E27FC236}">
                <a16:creationId xmlns:a16="http://schemas.microsoft.com/office/drawing/2014/main" id="{50855FA5-B4A3-457D-9D0F-AA0CDD107AB6}"/>
              </a:ext>
            </a:extLst>
          </p:cNvPr>
          <p:cNvSpPr txBox="1"/>
          <p:nvPr/>
        </p:nvSpPr>
        <p:spPr>
          <a:xfrm>
            <a:off x="4879975" y="2953803"/>
            <a:ext cx="3058658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For primitive AND, OR of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2 inputs, order doesn’t matter</a:t>
            </a:r>
          </a:p>
        </p:txBody>
      </p:sp>
      <p:sp>
        <p:nvSpPr>
          <p:cNvPr id="9" name="There are identity elements…">
            <a:extLst>
              <a:ext uri="{FF2B5EF4-FFF2-40B4-BE49-F238E27FC236}">
                <a16:creationId xmlns:a16="http://schemas.microsoft.com/office/drawing/2014/main" id="{49CFEA69-693C-49C7-BB44-51BB43C17F6D}"/>
              </a:ext>
            </a:extLst>
          </p:cNvPr>
          <p:cNvSpPr txBox="1"/>
          <p:nvPr/>
        </p:nvSpPr>
        <p:spPr>
          <a:xfrm>
            <a:off x="4826000" y="3830103"/>
            <a:ext cx="3391249" cy="85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There are identity elements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for AND, OR, </a:t>
            </a:r>
            <a:r>
              <a:rPr lang="en-US">
                <a:latin typeface="+mj-lt"/>
              </a:rPr>
              <a:t>that </a:t>
            </a:r>
            <a:r>
              <a:rPr>
                <a:latin typeface="+mj-lt"/>
              </a:rPr>
              <a:t>give you back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what you started with</a:t>
            </a:r>
          </a:p>
        </p:txBody>
      </p:sp>
      <p:sp>
        <p:nvSpPr>
          <p:cNvPr id="10" name="•  distributes over +, just like algebra…">
            <a:extLst>
              <a:ext uri="{FF2B5EF4-FFF2-40B4-BE49-F238E27FC236}">
                <a16:creationId xmlns:a16="http://schemas.microsoft.com/office/drawing/2014/main" id="{80307745-655E-41A7-9F85-30670B8B607B}"/>
              </a:ext>
            </a:extLst>
          </p:cNvPr>
          <p:cNvSpPr txBox="1"/>
          <p:nvPr/>
        </p:nvSpPr>
        <p:spPr>
          <a:xfrm>
            <a:off x="4840287" y="4792128"/>
            <a:ext cx="368568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 sz="2000">
                <a:latin typeface="+mj-lt"/>
              </a:rPr>
              <a:t>  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distributes over +, just like algebra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…but + distributes over </a:t>
            </a:r>
            <a:r>
              <a:rPr sz="20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, also (!!)</a:t>
            </a:r>
          </a:p>
        </p:txBody>
      </p:sp>
      <p:sp>
        <p:nvSpPr>
          <p:cNvPr id="11" name="There is a complement element,…">
            <a:extLst>
              <a:ext uri="{FF2B5EF4-FFF2-40B4-BE49-F238E27FC236}">
                <a16:creationId xmlns:a16="http://schemas.microsoft.com/office/drawing/2014/main" id="{916B2295-EDC3-4CC2-8577-16877A01F070}"/>
              </a:ext>
            </a:extLst>
          </p:cNvPr>
          <p:cNvSpPr txBox="1"/>
          <p:nvPr/>
        </p:nvSpPr>
        <p:spPr>
          <a:xfrm>
            <a:off x="4826000" y="5811303"/>
            <a:ext cx="4391651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There is a complement element</a:t>
            </a:r>
            <a:r>
              <a:rPr lang="en-US">
                <a:latin typeface="+mj-lt"/>
              </a:rPr>
              <a:t>;</a:t>
            </a:r>
            <a:endParaRPr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AND</a:t>
            </a:r>
            <a:r>
              <a:rPr lang="en-US">
                <a:latin typeface="+mj-lt"/>
              </a:rPr>
              <a:t>/</a:t>
            </a:r>
            <a:r>
              <a:rPr err="1">
                <a:latin typeface="+mj-lt"/>
              </a:rPr>
              <a:t>ORing</a:t>
            </a:r>
            <a:r>
              <a:rPr>
                <a:latin typeface="+mj-lt"/>
              </a:rPr>
              <a:t> </a:t>
            </a:r>
            <a:r>
              <a:rPr lang="en-US">
                <a:latin typeface="+mj-lt"/>
              </a:rPr>
              <a:t>with it </a:t>
            </a:r>
            <a:r>
              <a:rPr>
                <a:latin typeface="+mj-lt"/>
              </a:rPr>
              <a:t>give</a:t>
            </a:r>
            <a:r>
              <a:rPr lang="en-US">
                <a:latin typeface="+mj-lt"/>
              </a:rPr>
              <a:t>s</a:t>
            </a:r>
            <a:r>
              <a:rPr>
                <a:latin typeface="+mj-lt"/>
              </a:rPr>
              <a:t> </a:t>
            </a:r>
            <a:r>
              <a:rPr lang="en-US">
                <a:latin typeface="+mj-lt"/>
              </a:rPr>
              <a:t>the </a:t>
            </a:r>
            <a:r>
              <a:rPr>
                <a:latin typeface="+mj-lt"/>
              </a:rPr>
              <a:t>identity</a:t>
            </a:r>
            <a:r>
              <a:rPr lang="en-US">
                <a:latin typeface="+mj-lt"/>
              </a:rPr>
              <a:t> elm.</a:t>
            </a:r>
            <a:endParaRPr>
              <a:latin typeface="+mj-lt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F8E492D6-EF87-4A7B-959C-D27EF7A8AC72}"/>
              </a:ext>
            </a:extLst>
          </p:cNvPr>
          <p:cNvSpPr/>
          <p:nvPr/>
        </p:nvSpPr>
        <p:spPr>
          <a:xfrm>
            <a:off x="4652962" y="958315"/>
            <a:ext cx="1588" cy="5276851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9B6F38C5-9D40-46EF-AEE1-C91B2AE54D78}"/>
              </a:ext>
            </a:extLst>
          </p:cNvPr>
          <p:cNvSpPr/>
          <p:nvPr/>
        </p:nvSpPr>
        <p:spPr>
          <a:xfrm>
            <a:off x="514350" y="18362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A3F3628B-AADE-45DA-B2E5-07F291EE670D}"/>
              </a:ext>
            </a:extLst>
          </p:cNvPr>
          <p:cNvSpPr/>
          <p:nvPr/>
        </p:nvSpPr>
        <p:spPr>
          <a:xfrm>
            <a:off x="482600" y="2839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8257988-A318-480C-8D43-A05820001AE9}"/>
              </a:ext>
            </a:extLst>
          </p:cNvPr>
          <p:cNvSpPr/>
          <p:nvPr/>
        </p:nvSpPr>
        <p:spPr>
          <a:xfrm>
            <a:off x="482600" y="37539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DEDA668C-0CB9-44DA-9E59-2DE4C90E1246}"/>
              </a:ext>
            </a:extLst>
          </p:cNvPr>
          <p:cNvSpPr/>
          <p:nvPr/>
        </p:nvSpPr>
        <p:spPr>
          <a:xfrm>
            <a:off x="482600" y="4744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39F455E-B447-4D9E-9740-5F5645B199BC}"/>
              </a:ext>
            </a:extLst>
          </p:cNvPr>
          <p:cNvSpPr/>
          <p:nvPr/>
        </p:nvSpPr>
        <p:spPr>
          <a:xfrm>
            <a:off x="558800" y="57351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8" name="Formal version">
            <a:extLst>
              <a:ext uri="{FF2B5EF4-FFF2-40B4-BE49-F238E27FC236}">
                <a16:creationId xmlns:a16="http://schemas.microsoft.com/office/drawing/2014/main" id="{81AED5DE-6FD1-442E-AC03-C43A23D8E85B}"/>
              </a:ext>
            </a:extLst>
          </p:cNvPr>
          <p:cNvSpPr txBox="1"/>
          <p:nvPr/>
        </p:nvSpPr>
        <p:spPr>
          <a:xfrm>
            <a:off x="531812" y="887412"/>
            <a:ext cx="160050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Formal version</a:t>
            </a:r>
          </a:p>
        </p:txBody>
      </p:sp>
      <p:sp>
        <p:nvSpPr>
          <p:cNvPr id="19" name="Math formality...">
            <a:extLst>
              <a:ext uri="{FF2B5EF4-FFF2-40B4-BE49-F238E27FC236}">
                <a16:creationId xmlns:a16="http://schemas.microsoft.com/office/drawing/2014/main" id="{28FA0574-F5FA-4251-826B-4C1FABCC159A}"/>
              </a:ext>
            </a:extLst>
          </p:cNvPr>
          <p:cNvSpPr txBox="1"/>
          <p:nvPr/>
        </p:nvSpPr>
        <p:spPr>
          <a:xfrm>
            <a:off x="4916487" y="1366303"/>
            <a:ext cx="1799082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Math formality...</a:t>
            </a:r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12CD67A-0B13-4B29-AB9E-584520DA0CBF}"/>
              </a:ext>
            </a:extLst>
          </p:cNvPr>
          <p:cNvSpPr/>
          <p:nvPr/>
        </p:nvSpPr>
        <p:spPr>
          <a:xfrm>
            <a:off x="1071564" y="3183991"/>
            <a:ext cx="2236786" cy="541902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2ABE4F09-5878-4535-83E8-7B8AB778A294}"/>
              </a:ext>
            </a:extLst>
          </p:cNvPr>
          <p:cNvSpPr/>
          <p:nvPr/>
        </p:nvSpPr>
        <p:spPr>
          <a:xfrm>
            <a:off x="1071564" y="4133315"/>
            <a:ext cx="2236786" cy="547688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047FBA3A-0A0E-4496-8F2E-AF1E4F3747C4}"/>
              </a:ext>
            </a:extLst>
          </p:cNvPr>
          <p:cNvSpPr/>
          <p:nvPr/>
        </p:nvSpPr>
        <p:spPr>
          <a:xfrm>
            <a:off x="1102212" y="5032476"/>
            <a:ext cx="3088788" cy="58832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6654C6CC-CE80-442D-BF99-EB3EAA9BE83A}"/>
              </a:ext>
            </a:extLst>
          </p:cNvPr>
          <p:cNvSpPr/>
          <p:nvPr/>
        </p:nvSpPr>
        <p:spPr>
          <a:xfrm>
            <a:off x="1077976" y="5999496"/>
            <a:ext cx="3063388" cy="38941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2843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21" grpId="0" animBg="1" advAuto="0"/>
      <p:bldP spid="22" grpId="0" animBg="1" advAuto="0"/>
      <p:bldP spid="23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F1FE76-565A-47E1-ABA2-F18DBF44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Duality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38FC84-B361-4C07-8128-8F65774A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Observation </a:t>
            </a:r>
          </a:p>
          <a:p>
            <a:pPr lvl="1"/>
            <a:r>
              <a:rPr lang="en-US" sz="2000"/>
              <a:t>All the axioms come in “</a:t>
            </a:r>
            <a:r>
              <a:rPr lang="en-US" sz="2000">
                <a:solidFill>
                  <a:srgbClr val="0000CC"/>
                </a:solidFill>
              </a:rPr>
              <a:t>dual</a:t>
            </a:r>
            <a:r>
              <a:rPr lang="en-US" sz="2000"/>
              <a:t>” form </a:t>
            </a:r>
          </a:p>
          <a:p>
            <a:pPr lvl="1"/>
            <a:r>
              <a:rPr lang="en-US" sz="2000"/>
              <a:t>Anything true for an expression also true for its dual</a:t>
            </a:r>
          </a:p>
          <a:p>
            <a:pPr lvl="1"/>
            <a:r>
              <a:rPr lang="en-US" sz="2000"/>
              <a:t>So any derivation you could make that is true, can be flipped into dual form, and it stays true</a:t>
            </a:r>
          </a:p>
          <a:p>
            <a:pPr>
              <a:spcBef>
                <a:spcPts val="1200"/>
              </a:spcBef>
            </a:pPr>
            <a:r>
              <a:rPr lang="en-US"/>
              <a:t>Duality — More formally</a:t>
            </a:r>
          </a:p>
          <a:p>
            <a:pPr lvl="1"/>
            <a:r>
              <a:rPr lang="en-US"/>
              <a:t>A dual of a Boolean expression is derived by replacing 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AND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0000CC"/>
                </a:solidFill>
              </a:rPr>
              <a:t>OR</a:t>
            </a:r>
            <a:r>
              <a:rPr lang="en-US" sz="1800"/>
              <a:t> operation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OR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FF0000"/>
                </a:solidFill>
              </a:rPr>
              <a:t>AND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constant 1</a:t>
            </a:r>
            <a:r>
              <a:rPr lang="en-US" sz="1800"/>
              <a:t> with... a </a:t>
            </a:r>
            <a:r>
              <a:rPr lang="en-US" sz="1800">
                <a:solidFill>
                  <a:srgbClr val="0000CC"/>
                </a:solidFill>
              </a:rPr>
              <a:t>constant 0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constant 0</a:t>
            </a:r>
            <a:r>
              <a:rPr lang="en-US" sz="1800"/>
              <a:t> with... </a:t>
            </a:r>
            <a:r>
              <a:rPr lang="en-US" sz="1800">
                <a:solidFill>
                  <a:srgbClr val="FF0000"/>
                </a:solidFill>
              </a:rPr>
              <a:t>a constant 1</a:t>
            </a:r>
          </a:p>
          <a:p>
            <a:pPr lvl="2"/>
            <a:r>
              <a:rPr lang="en-US" sz="1800"/>
              <a:t>But don’t change any of the literals or play with the complements!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94B0B0-624A-4346-B884-E58E8977C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F944B5FE-0C2D-4E2D-A9B1-761025061429}"/>
              </a:ext>
            </a:extLst>
          </p:cNvPr>
          <p:cNvSpPr/>
          <p:nvPr/>
        </p:nvSpPr>
        <p:spPr>
          <a:xfrm>
            <a:off x="985837" y="5486400"/>
            <a:ext cx="7172326" cy="941388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ffectLst>
            <a:outerShdw blurRad="63500" dist="101600" dir="2700000" rotWithShape="0">
              <a:srgbClr val="9E9286">
                <a:alpha val="75000"/>
              </a:srgbClr>
            </a:outerShdw>
          </a:effectLst>
        </p:spPr>
        <p:txBody>
          <a:bodyPr lIns="12700" tIns="12700" rIns="12700" bIns="12700" anchor="ctr"/>
          <a:lstStyle/>
          <a:p>
            <a:pPr marL="38100" marR="39686" defTabSz="914400">
              <a:lnSpc>
                <a:spcPct val="90000"/>
              </a:lnSpc>
              <a:defRPr sz="1800" b="1"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" name="➙  a + (b • c) = (a + b) • (a + c)">
            <a:extLst>
              <a:ext uri="{FF2B5EF4-FFF2-40B4-BE49-F238E27FC236}">
                <a16:creationId xmlns:a16="http://schemas.microsoft.com/office/drawing/2014/main" id="{8FBE5245-DB2A-45B3-A891-5D293231B373}"/>
              </a:ext>
            </a:extLst>
          </p:cNvPr>
          <p:cNvSpPr txBox="1"/>
          <p:nvPr/>
        </p:nvSpPr>
        <p:spPr>
          <a:xfrm>
            <a:off x="2954337" y="5980113"/>
            <a:ext cx="3320120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➙  </a:t>
            </a:r>
            <a:r>
              <a:rPr i="1"/>
              <a:t>a</a:t>
            </a:r>
            <a:r>
              <a:t> + (</a:t>
            </a:r>
            <a:r>
              <a:rPr i="1"/>
              <a:t>b</a:t>
            </a:r>
            <a:r>
              <a:t> •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+ </a:t>
            </a:r>
            <a:r>
              <a:rPr i="1"/>
              <a:t>b</a:t>
            </a:r>
            <a:r>
              <a:t>) • (</a:t>
            </a:r>
            <a:r>
              <a:rPr i="1"/>
              <a:t>a</a:t>
            </a:r>
            <a:r>
              <a:t> + </a:t>
            </a:r>
            <a:r>
              <a:rPr i="1"/>
              <a:t>c</a:t>
            </a:r>
            <a:r>
              <a:t>)</a:t>
            </a:r>
          </a:p>
        </p:txBody>
      </p:sp>
      <p:sp>
        <p:nvSpPr>
          <p:cNvPr id="8" name="a • (b + c) = (a • b) + (a • c)">
            <a:extLst>
              <a:ext uri="{FF2B5EF4-FFF2-40B4-BE49-F238E27FC236}">
                <a16:creationId xmlns:a16="http://schemas.microsoft.com/office/drawing/2014/main" id="{82D2FEE6-04C7-48AA-AC63-C21CA74F1876}"/>
              </a:ext>
            </a:extLst>
          </p:cNvPr>
          <p:cNvSpPr txBox="1"/>
          <p:nvPr/>
        </p:nvSpPr>
        <p:spPr>
          <a:xfrm>
            <a:off x="3241917" y="5602852"/>
            <a:ext cx="299195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i="1"/>
              <a:t>a</a:t>
            </a:r>
            <a:r>
              <a:t> • (</a:t>
            </a:r>
            <a:r>
              <a:rPr i="1"/>
              <a:t>b</a:t>
            </a:r>
            <a:r>
              <a:t> +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• </a:t>
            </a:r>
            <a:r>
              <a:rPr i="1"/>
              <a:t>b</a:t>
            </a:r>
            <a:r>
              <a:t>) + (</a:t>
            </a:r>
            <a:r>
              <a:rPr i="1"/>
              <a:t>a</a:t>
            </a:r>
            <a:r>
              <a:t> • </a:t>
            </a:r>
            <a:r>
              <a:rPr i="1"/>
              <a:t>c</a:t>
            </a:r>
            <a:r>
              <a:t>) </a:t>
            </a:r>
          </a:p>
        </p:txBody>
      </p:sp>
      <p:sp>
        <p:nvSpPr>
          <p:cNvPr id="9" name="Example">
            <a:extLst>
              <a:ext uri="{FF2B5EF4-FFF2-40B4-BE49-F238E27FC236}">
                <a16:creationId xmlns:a16="http://schemas.microsoft.com/office/drawing/2014/main" id="{F7CE0B71-F2DD-489F-B409-1A8AF5BC9788}"/>
              </a:ext>
            </a:extLst>
          </p:cNvPr>
          <p:cNvSpPr txBox="1"/>
          <p:nvPr/>
        </p:nvSpPr>
        <p:spPr>
          <a:xfrm>
            <a:off x="1147762" y="5565775"/>
            <a:ext cx="109428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4224840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EF-66E0-41CF-9A99-2D491036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Useful Laws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BD672-D4BB-4425-95C4-CF9E9A6B27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5" name="Operations with 0 and 1:…">
            <a:extLst>
              <a:ext uri="{FF2B5EF4-FFF2-40B4-BE49-F238E27FC236}">
                <a16:creationId xmlns:a16="http://schemas.microsoft.com/office/drawing/2014/main" id="{06CBC9BD-BD19-4112-A82D-A9F5C9ECB3CA}"/>
              </a:ext>
            </a:extLst>
          </p:cNvPr>
          <p:cNvSpPr txBox="1"/>
          <p:nvPr/>
        </p:nvSpPr>
        <p:spPr>
          <a:xfrm>
            <a:off x="346504" y="1596133"/>
            <a:ext cx="2910477" cy="4237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Operations with 0 and 1: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Idempotent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Involution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Laws of Complementarity: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lang="en-US" sz="9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Commutative Law:</a:t>
            </a:r>
          </a:p>
        </p:txBody>
      </p:sp>
      <p:sp>
        <p:nvSpPr>
          <p:cNvPr id="6" name="1.  X + 0 = X…">
            <a:extLst>
              <a:ext uri="{FF2B5EF4-FFF2-40B4-BE49-F238E27FC236}">
                <a16:creationId xmlns:a16="http://schemas.microsoft.com/office/drawing/2014/main" id="{FE12F4D5-DDE4-40A5-A55E-8E9BF75B2B46}"/>
              </a:ext>
            </a:extLst>
          </p:cNvPr>
          <p:cNvSpPr txBox="1"/>
          <p:nvPr/>
        </p:nvSpPr>
        <p:spPr>
          <a:xfrm>
            <a:off x="589391" y="1881884"/>
            <a:ext cx="134171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>
                <a:latin typeface="+mj-lt"/>
              </a:rPr>
              <a:t>1.  X + 0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>
                <a:latin typeface="+mj-lt"/>
              </a:rPr>
              <a:t>2.  X + 1 = 1</a:t>
            </a:r>
          </a:p>
        </p:txBody>
      </p:sp>
      <p:sp>
        <p:nvSpPr>
          <p:cNvPr id="7" name="3.  X + X = X">
            <a:extLst>
              <a:ext uri="{FF2B5EF4-FFF2-40B4-BE49-F238E27FC236}">
                <a16:creationId xmlns:a16="http://schemas.microsoft.com/office/drawing/2014/main" id="{0DDBF5F2-6CD8-415F-8677-A53DF87259BC}"/>
              </a:ext>
            </a:extLst>
          </p:cNvPr>
          <p:cNvSpPr txBox="1"/>
          <p:nvPr/>
        </p:nvSpPr>
        <p:spPr>
          <a:xfrm>
            <a:off x="603679" y="2869309"/>
            <a:ext cx="135293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3.  X + X = X</a:t>
            </a:r>
          </a:p>
        </p:txBody>
      </p:sp>
      <p:sp>
        <p:nvSpPr>
          <p:cNvPr id="8" name="4.  (X')' = X">
            <a:extLst>
              <a:ext uri="{FF2B5EF4-FFF2-40B4-BE49-F238E27FC236}">
                <a16:creationId xmlns:a16="http://schemas.microsoft.com/office/drawing/2014/main" id="{8D0B4CB1-FE7D-4EE9-931E-08E271D16B7E}"/>
              </a:ext>
            </a:extLst>
          </p:cNvPr>
          <p:cNvSpPr txBox="1"/>
          <p:nvPr/>
        </p:nvSpPr>
        <p:spPr>
          <a:xfrm>
            <a:off x="589391" y="3791646"/>
            <a:ext cx="124072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4.  </a:t>
            </a:r>
            <a:r>
              <a:rPr lang="en-US" sz="2000">
                <a:latin typeface="+mj-lt"/>
              </a:rPr>
              <a:t>     </a:t>
            </a:r>
            <a:r>
              <a:rPr sz="2000">
                <a:latin typeface="+mj-lt"/>
              </a:rPr>
              <a:t> = X</a:t>
            </a:r>
          </a:p>
        </p:txBody>
      </p:sp>
      <p:sp>
        <p:nvSpPr>
          <p:cNvPr id="9" name="5.  X + X' = 1">
            <a:extLst>
              <a:ext uri="{FF2B5EF4-FFF2-40B4-BE49-F238E27FC236}">
                <a16:creationId xmlns:a16="http://schemas.microsoft.com/office/drawing/2014/main" id="{A94DE31D-BB1F-44E9-9F98-DD39E1DEC65D}"/>
              </a:ext>
            </a:extLst>
          </p:cNvPr>
          <p:cNvSpPr txBox="1"/>
          <p:nvPr/>
        </p:nvSpPr>
        <p:spPr>
          <a:xfrm>
            <a:off x="589391" y="4724220"/>
            <a:ext cx="138499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5.  X + </a:t>
            </a:r>
            <a:r>
              <a:rPr lang="en-US" sz="2000">
                <a:latin typeface="+mj-lt"/>
              </a:rPr>
              <a:t> </a:t>
            </a:r>
            <a:r>
              <a:rPr sz="2000">
                <a:latin typeface="+mj-lt"/>
              </a:rPr>
              <a:t> = 1</a:t>
            </a:r>
          </a:p>
        </p:txBody>
      </p:sp>
      <p:sp>
        <p:nvSpPr>
          <p:cNvPr id="10" name="6.  X + Y = Y + X">
            <a:extLst>
              <a:ext uri="{FF2B5EF4-FFF2-40B4-BE49-F238E27FC236}">
                <a16:creationId xmlns:a16="http://schemas.microsoft.com/office/drawing/2014/main" id="{14780C8B-EF83-4FF0-86F3-EEDE90CCB716}"/>
              </a:ext>
            </a:extLst>
          </p:cNvPr>
          <p:cNvSpPr txBox="1"/>
          <p:nvPr/>
        </p:nvSpPr>
        <p:spPr>
          <a:xfrm>
            <a:off x="589391" y="5618859"/>
            <a:ext cx="172162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6.  X + Y = Y + X</a:t>
            </a:r>
          </a:p>
        </p:txBody>
      </p:sp>
      <p:sp>
        <p:nvSpPr>
          <p:cNvPr id="11" name="AND, OR with identities…">
            <a:extLst>
              <a:ext uri="{FF2B5EF4-FFF2-40B4-BE49-F238E27FC236}">
                <a16:creationId xmlns:a16="http://schemas.microsoft.com/office/drawing/2014/main" id="{08858D16-8258-4B3B-8816-978BCC159A95}"/>
              </a:ext>
            </a:extLst>
          </p:cNvPr>
          <p:cNvSpPr txBox="1"/>
          <p:nvPr/>
        </p:nvSpPr>
        <p:spPr>
          <a:xfrm>
            <a:off x="5791629" y="1543746"/>
            <a:ext cx="3235758" cy="445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AND, OR with identities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gives you back the original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variable or the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AND, OR with self = self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14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double complement = 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         no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AND, OR with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gives you an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Just an axiom…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8CA56385-E3FA-4837-A62E-147E6C3C7378}"/>
              </a:ext>
            </a:extLst>
          </p:cNvPr>
          <p:cNvSpPr/>
          <p:nvPr/>
        </p:nvSpPr>
        <p:spPr>
          <a:xfrm>
            <a:off x="251254" y="24470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6DC41204-B37F-4806-8740-F912A1923852}"/>
              </a:ext>
            </a:extLst>
          </p:cNvPr>
          <p:cNvSpPr/>
          <p:nvPr/>
        </p:nvSpPr>
        <p:spPr>
          <a:xfrm>
            <a:off x="251254" y="33233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AF6B363-23C7-4D57-B2B4-C5C5C4A7B84A}"/>
              </a:ext>
            </a:extLst>
          </p:cNvPr>
          <p:cNvSpPr/>
          <p:nvPr/>
        </p:nvSpPr>
        <p:spPr>
          <a:xfrm>
            <a:off x="251254" y="42377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5E86D608-4F87-470B-8356-6BEC98CE487F}"/>
              </a:ext>
            </a:extLst>
          </p:cNvPr>
          <p:cNvSpPr/>
          <p:nvPr/>
        </p:nvSpPr>
        <p:spPr>
          <a:xfrm>
            <a:off x="251254" y="51775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6" name="1D.  X • 1 = X…">
            <a:extLst>
              <a:ext uri="{FF2B5EF4-FFF2-40B4-BE49-F238E27FC236}">
                <a16:creationId xmlns:a16="http://schemas.microsoft.com/office/drawing/2014/main" id="{68D2B570-B5D1-4F0F-870A-B8A0D904CC84}"/>
              </a:ext>
            </a:extLst>
          </p:cNvPr>
          <p:cNvSpPr txBox="1"/>
          <p:nvPr/>
        </p:nvSpPr>
        <p:spPr>
          <a:xfrm>
            <a:off x="3145572" y="1857515"/>
            <a:ext cx="1854228" cy="533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1D.  X • 1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2D.  X • 0 = 0</a:t>
            </a:r>
          </a:p>
        </p:txBody>
      </p:sp>
      <p:sp>
        <p:nvSpPr>
          <p:cNvPr id="17" name="3D.  X • X = X">
            <a:extLst>
              <a:ext uri="{FF2B5EF4-FFF2-40B4-BE49-F238E27FC236}">
                <a16:creationId xmlns:a16="http://schemas.microsoft.com/office/drawing/2014/main" id="{696C2171-DDA7-498E-9CFB-C55D7AA2165C}"/>
              </a:ext>
            </a:extLst>
          </p:cNvPr>
          <p:cNvSpPr txBox="1"/>
          <p:nvPr/>
        </p:nvSpPr>
        <p:spPr>
          <a:xfrm>
            <a:off x="3145573" y="2883383"/>
            <a:ext cx="1908398" cy="304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3D.  X • X = X</a:t>
            </a:r>
          </a:p>
        </p:txBody>
      </p:sp>
      <p:sp>
        <p:nvSpPr>
          <p:cNvPr id="18" name="5D.  X • X' = 0">
            <a:extLst>
              <a:ext uri="{FF2B5EF4-FFF2-40B4-BE49-F238E27FC236}">
                <a16:creationId xmlns:a16="http://schemas.microsoft.com/office/drawing/2014/main" id="{85515CF4-C321-4D42-B45C-91757414D402}"/>
              </a:ext>
            </a:extLst>
          </p:cNvPr>
          <p:cNvSpPr txBox="1"/>
          <p:nvPr/>
        </p:nvSpPr>
        <p:spPr>
          <a:xfrm>
            <a:off x="3145572" y="4724220"/>
            <a:ext cx="1951489" cy="533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5D.  X • </a:t>
            </a:r>
            <a:r>
              <a:rPr lang="en-US" sz="2000">
                <a:latin typeface="+mj-lt"/>
              </a:rPr>
              <a:t>  </a:t>
            </a:r>
            <a:r>
              <a:rPr sz="2000">
                <a:latin typeface="+mj-lt"/>
              </a:rPr>
              <a:t> = 0</a:t>
            </a:r>
          </a:p>
        </p:txBody>
      </p:sp>
      <p:sp>
        <p:nvSpPr>
          <p:cNvPr id="19" name="6D.  X • Y = Y • X">
            <a:extLst>
              <a:ext uri="{FF2B5EF4-FFF2-40B4-BE49-F238E27FC236}">
                <a16:creationId xmlns:a16="http://schemas.microsoft.com/office/drawing/2014/main" id="{C9DC87E0-E51D-4B04-960F-289D69B88BA8}"/>
              </a:ext>
            </a:extLst>
          </p:cNvPr>
          <p:cNvSpPr txBox="1"/>
          <p:nvPr/>
        </p:nvSpPr>
        <p:spPr>
          <a:xfrm>
            <a:off x="3102846" y="5626862"/>
            <a:ext cx="2258572" cy="30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6D.  X • Y = Y • X</a:t>
            </a:r>
          </a:p>
        </p:txBody>
      </p:sp>
      <p:sp>
        <p:nvSpPr>
          <p:cNvPr id="20" name="Dual">
            <a:extLst>
              <a:ext uri="{FF2B5EF4-FFF2-40B4-BE49-F238E27FC236}">
                <a16:creationId xmlns:a16="http://schemas.microsoft.com/office/drawing/2014/main" id="{488CE8F6-E099-47C9-A8EA-61AE6A05AF5B}"/>
              </a:ext>
            </a:extLst>
          </p:cNvPr>
          <p:cNvSpPr txBox="1"/>
          <p:nvPr/>
        </p:nvSpPr>
        <p:spPr>
          <a:xfrm>
            <a:off x="3640934" y="1123916"/>
            <a:ext cx="10033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Helvetica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Dual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63316899-2CB4-4915-B4F9-AB3B2CCDB1AC}"/>
              </a:ext>
            </a:extLst>
          </p:cNvPr>
          <p:cNvSpPr/>
          <p:nvPr/>
        </p:nvSpPr>
        <p:spPr>
          <a:xfrm>
            <a:off x="4010717" y="1443038"/>
            <a:ext cx="1644" cy="317608"/>
          </a:xfrm>
          <a:prstGeom prst="line">
            <a:avLst/>
          </a:prstGeom>
          <a:ln w="25400">
            <a:solidFill>
              <a:srgbClr val="DA273E"/>
            </a:solidFill>
            <a:tailEnd type="triangle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/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/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/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</m:acc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  <a:blipFill>
                <a:blip r:embed="rId4"/>
                <a:stretch>
                  <a:fillRect r="-12381" b="-13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82708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34801726-4190-45F5-9E56-DC129AC70C38}"/>
              </a:ext>
            </a:extLst>
          </p:cNvPr>
          <p:cNvSpPr/>
          <p:nvPr/>
        </p:nvSpPr>
        <p:spPr>
          <a:xfrm>
            <a:off x="388937" y="3160253"/>
            <a:ext cx="8710613" cy="2078038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5" name="Distributive Laws:…">
            <a:extLst>
              <a:ext uri="{FF2B5EF4-FFF2-40B4-BE49-F238E27FC236}">
                <a16:creationId xmlns:a16="http://schemas.microsoft.com/office/drawing/2014/main" id="{9FA4BA5A-3DC1-4DA1-B0BF-0B6B17118299}"/>
              </a:ext>
            </a:extLst>
          </p:cNvPr>
          <p:cNvSpPr txBox="1"/>
          <p:nvPr/>
        </p:nvSpPr>
        <p:spPr>
          <a:xfrm>
            <a:off x="341312" y="2033128"/>
            <a:ext cx="2753574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Distributive Laws: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Simplification Theorems:</a:t>
            </a:r>
          </a:p>
        </p:txBody>
      </p:sp>
      <p:sp>
        <p:nvSpPr>
          <p:cNvPr id="8" name="9.   X • Y  +  X • Y' = X…">
            <a:extLst>
              <a:ext uri="{FF2B5EF4-FFF2-40B4-BE49-F238E27FC236}">
                <a16:creationId xmlns:a16="http://schemas.microsoft.com/office/drawing/2014/main" id="{E6CE9AA2-3AB4-42BC-ABE3-B412AB0073B2}"/>
              </a:ext>
            </a:extLst>
          </p:cNvPr>
          <p:cNvSpPr txBox="1"/>
          <p:nvPr/>
        </p:nvSpPr>
        <p:spPr>
          <a:xfrm>
            <a:off x="457200" y="3579353"/>
            <a:ext cx="2319546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9.   X • Y  +  X • </a:t>
            </a:r>
            <a:r>
              <a:rPr lang="en-US">
                <a:latin typeface="+mj-lt"/>
              </a:rPr>
              <a:t>  </a:t>
            </a:r>
            <a:r>
              <a:rPr>
                <a:latin typeface="+mj-lt"/>
              </a:rPr>
              <a:t>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10.  X + X • Y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11.  (X + </a:t>
            </a:r>
            <a:r>
              <a:rPr lang="en-US">
                <a:latin typeface="+mj-lt"/>
              </a:rPr>
              <a:t>  </a:t>
            </a:r>
            <a:r>
              <a:rPr>
                <a:latin typeface="+mj-lt"/>
              </a:rPr>
              <a:t>) • Y = X • Y</a:t>
            </a:r>
          </a:p>
        </p:txBody>
      </p:sp>
      <p:sp>
        <p:nvSpPr>
          <p:cNvPr id="9" name="9D.   (X + Y)  •  (X + Y') = X…">
            <a:extLst>
              <a:ext uri="{FF2B5EF4-FFF2-40B4-BE49-F238E27FC236}">
                <a16:creationId xmlns:a16="http://schemas.microsoft.com/office/drawing/2014/main" id="{AC35306F-4C4D-476E-9EEB-64F438C4A0F2}"/>
              </a:ext>
            </a:extLst>
          </p:cNvPr>
          <p:cNvSpPr txBox="1"/>
          <p:nvPr/>
        </p:nvSpPr>
        <p:spPr>
          <a:xfrm>
            <a:off x="3810000" y="3579353"/>
            <a:ext cx="2835713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9D.   (X + Y)  •  (X + </a:t>
            </a:r>
            <a:r>
              <a:rPr lang="en-US">
                <a:latin typeface="+mj-lt"/>
              </a:rPr>
              <a:t>  </a:t>
            </a:r>
            <a:r>
              <a:rPr>
                <a:latin typeface="+mj-lt"/>
              </a:rPr>
              <a:t>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10D.  X • (X + Y)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11D.  (X • </a:t>
            </a:r>
            <a:r>
              <a:rPr lang="en-US">
                <a:latin typeface="+mj-lt"/>
              </a:rPr>
              <a:t>  </a:t>
            </a:r>
            <a:r>
              <a:rPr>
                <a:latin typeface="+mj-lt"/>
              </a:rPr>
              <a:t>) + Y = X +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/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/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/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/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">
            <a:extLst>
              <a:ext uri="{FF2B5EF4-FFF2-40B4-BE49-F238E27FC236}">
                <a16:creationId xmlns:a16="http://schemas.microsoft.com/office/drawing/2014/main" id="{EC764908-372D-4319-8F1C-AB1BCC77B1FA}"/>
              </a:ext>
            </a:extLst>
          </p:cNvPr>
          <p:cNvSpPr/>
          <p:nvPr/>
        </p:nvSpPr>
        <p:spPr>
          <a:xfrm>
            <a:off x="4343400" y="3424571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94D0E456-BFC9-4ABE-8606-5000B778D5DD}"/>
              </a:ext>
            </a:extLst>
          </p:cNvPr>
          <p:cNvSpPr/>
          <p:nvPr/>
        </p:nvSpPr>
        <p:spPr>
          <a:xfrm>
            <a:off x="838200" y="3581400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C56383-2152-4C50-9EEE-F80B4070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Laws (</a:t>
            </a:r>
            <a:r>
              <a:rPr lang="en-US" err="1"/>
              <a:t>cont</a:t>
            </a:r>
            <a:r>
              <a:rPr lang="en-US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A4E62D-29B3-4D2D-8953-2E41DC0EA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6" name="8.  X • (Y+ Z) = (X • Y) + (X • Z)">
            <a:extLst>
              <a:ext uri="{FF2B5EF4-FFF2-40B4-BE49-F238E27FC236}">
                <a16:creationId xmlns:a16="http://schemas.microsoft.com/office/drawing/2014/main" id="{912A42D4-4623-4D20-AA54-B9B985AC5013}"/>
              </a:ext>
            </a:extLst>
          </p:cNvPr>
          <p:cNvSpPr txBox="1"/>
          <p:nvPr/>
        </p:nvSpPr>
        <p:spPr>
          <a:xfrm>
            <a:off x="304800" y="2566528"/>
            <a:ext cx="3332644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8.  X • (Y+ Z) = (X • Y) + (X • Z)</a:t>
            </a:r>
          </a:p>
        </p:txBody>
      </p:sp>
      <p:sp>
        <p:nvSpPr>
          <p:cNvPr id="7" name="8D.  X + (Y• Z) = (X + Y) • (X + Z)">
            <a:extLst>
              <a:ext uri="{FF2B5EF4-FFF2-40B4-BE49-F238E27FC236}">
                <a16:creationId xmlns:a16="http://schemas.microsoft.com/office/drawing/2014/main" id="{2FD0B12D-2D23-410C-B17D-6F78B35C86C5}"/>
              </a:ext>
            </a:extLst>
          </p:cNvPr>
          <p:cNvSpPr txBox="1"/>
          <p:nvPr/>
        </p:nvSpPr>
        <p:spPr>
          <a:xfrm>
            <a:off x="3810000" y="2579228"/>
            <a:ext cx="3579506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8D.  X + (Y• Z) = (X + Y) • (X + Z)</a:t>
            </a:r>
          </a:p>
        </p:txBody>
      </p:sp>
      <p:sp>
        <p:nvSpPr>
          <p:cNvPr id="10" name="Associative Laws:">
            <a:extLst>
              <a:ext uri="{FF2B5EF4-FFF2-40B4-BE49-F238E27FC236}">
                <a16:creationId xmlns:a16="http://schemas.microsoft.com/office/drawing/2014/main" id="{C3CC51CE-AEF2-4A56-80AD-2FA155598EA8}"/>
              </a:ext>
            </a:extLst>
          </p:cNvPr>
          <p:cNvSpPr txBox="1"/>
          <p:nvPr/>
        </p:nvSpPr>
        <p:spPr>
          <a:xfrm>
            <a:off x="379412" y="1182228"/>
            <a:ext cx="198451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Associative Laws:</a:t>
            </a:r>
          </a:p>
        </p:txBody>
      </p:sp>
      <p:sp>
        <p:nvSpPr>
          <p:cNvPr id="11" name="7.  (X + Y) + Z = X + (Y + Z)…">
            <a:extLst>
              <a:ext uri="{FF2B5EF4-FFF2-40B4-BE49-F238E27FC236}">
                <a16:creationId xmlns:a16="http://schemas.microsoft.com/office/drawing/2014/main" id="{EB9A9FB7-CC9C-499B-91DE-24B2AD340BD2}"/>
              </a:ext>
            </a:extLst>
          </p:cNvPr>
          <p:cNvSpPr txBox="1"/>
          <p:nvPr/>
        </p:nvSpPr>
        <p:spPr>
          <a:xfrm>
            <a:off x="304800" y="1461628"/>
            <a:ext cx="3015249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7.  (X + Y) + Z = X + (Y + Z)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                        </a:t>
            </a:r>
            <a:r>
              <a:rPr lang="en-US">
                <a:latin typeface="+mj-lt"/>
              </a:rPr>
              <a:t>  </a:t>
            </a:r>
            <a:r>
              <a:rPr>
                <a:latin typeface="+mj-lt"/>
              </a:rPr>
              <a:t>= X + Y + Z</a:t>
            </a:r>
          </a:p>
        </p:txBody>
      </p:sp>
      <p:sp>
        <p:nvSpPr>
          <p:cNvPr id="12" name="7D.  (X • Y) • Z = X • (Y • Z)…">
            <a:extLst>
              <a:ext uri="{FF2B5EF4-FFF2-40B4-BE49-F238E27FC236}">
                <a16:creationId xmlns:a16="http://schemas.microsoft.com/office/drawing/2014/main" id="{5EA6AAB7-0954-41A2-9F0D-C6F0B902E6D4}"/>
              </a:ext>
            </a:extLst>
          </p:cNvPr>
          <p:cNvSpPr txBox="1"/>
          <p:nvPr/>
        </p:nvSpPr>
        <p:spPr>
          <a:xfrm>
            <a:off x="3810000" y="1423528"/>
            <a:ext cx="2901435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7D.  (X • Y) • Z = X • (Y • Z)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                        </a:t>
            </a:r>
            <a:r>
              <a:rPr lang="en-US">
                <a:latin typeface="+mj-lt"/>
              </a:rPr>
              <a:t>   </a:t>
            </a:r>
            <a:r>
              <a:rPr>
                <a:latin typeface="+mj-lt"/>
              </a:rPr>
              <a:t>= X • Y • Z</a:t>
            </a:r>
          </a:p>
        </p:txBody>
      </p:sp>
      <p:sp>
        <p:nvSpPr>
          <p:cNvPr id="13" name="Paren order…">
            <a:extLst>
              <a:ext uri="{FF2B5EF4-FFF2-40B4-BE49-F238E27FC236}">
                <a16:creationId xmlns:a16="http://schemas.microsoft.com/office/drawing/2014/main" id="{841432FA-63BD-40D3-A999-C935BD2EAA63}"/>
              </a:ext>
            </a:extLst>
          </p:cNvPr>
          <p:cNvSpPr txBox="1"/>
          <p:nvPr/>
        </p:nvSpPr>
        <p:spPr>
          <a:xfrm>
            <a:off x="7086600" y="1347328"/>
            <a:ext cx="207063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Paren</a:t>
            </a:r>
            <a:r>
              <a:rPr lang="en-US" sz="2000">
                <a:latin typeface="+mj-lt"/>
              </a:rPr>
              <a:t>thesis</a:t>
            </a:r>
            <a:r>
              <a:rPr sz="2000">
                <a:latin typeface="+mj-lt"/>
              </a:rPr>
              <a:t> order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>
                <a:latin typeface="+mj-lt"/>
              </a:rPr>
              <a:t>d</a:t>
            </a:r>
            <a:r>
              <a:rPr sz="2000">
                <a:latin typeface="+mj-lt"/>
              </a:rPr>
              <a:t>oes</a:t>
            </a:r>
            <a:r>
              <a:rPr lang="en-US" sz="2000">
                <a:latin typeface="+mj-lt"/>
              </a:rPr>
              <a:t> </a:t>
            </a:r>
            <a:r>
              <a:rPr sz="2000">
                <a:latin typeface="+mj-lt"/>
              </a:rPr>
              <a:t>n</a:t>
            </a:r>
            <a:r>
              <a:rPr lang="en-US" sz="2000">
                <a:latin typeface="+mj-lt"/>
              </a:rPr>
              <a:t>o</a:t>
            </a:r>
            <a:r>
              <a:rPr sz="2000">
                <a:latin typeface="+mj-lt"/>
              </a:rPr>
              <a:t>t matter</a:t>
            </a:r>
          </a:p>
        </p:txBody>
      </p:sp>
      <p:sp>
        <p:nvSpPr>
          <p:cNvPr id="14" name="Axiom">
            <a:extLst>
              <a:ext uri="{FF2B5EF4-FFF2-40B4-BE49-F238E27FC236}">
                <a16:creationId xmlns:a16="http://schemas.microsoft.com/office/drawing/2014/main" id="{15F3C08C-3E8B-4131-88F7-FC1E08CECF34}"/>
              </a:ext>
            </a:extLst>
          </p:cNvPr>
          <p:cNvSpPr txBox="1"/>
          <p:nvPr/>
        </p:nvSpPr>
        <p:spPr>
          <a:xfrm>
            <a:off x="7391400" y="2544303"/>
            <a:ext cx="86498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Axiom</a:t>
            </a:r>
          </a:p>
        </p:txBody>
      </p:sp>
      <p:sp>
        <p:nvSpPr>
          <p:cNvPr id="15" name="Useful for…">
            <a:extLst>
              <a:ext uri="{FF2B5EF4-FFF2-40B4-BE49-F238E27FC236}">
                <a16:creationId xmlns:a16="http://schemas.microsoft.com/office/drawing/2014/main" id="{07EE658E-1D67-411C-BD51-C92C51C7F0A5}"/>
              </a:ext>
            </a:extLst>
          </p:cNvPr>
          <p:cNvSpPr txBox="1"/>
          <p:nvPr/>
        </p:nvSpPr>
        <p:spPr>
          <a:xfrm>
            <a:off x="7408862" y="3722228"/>
            <a:ext cx="1428724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Useful for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simplifying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expressions</a:t>
            </a:r>
          </a:p>
        </p:txBody>
      </p:sp>
      <p:sp>
        <p:nvSpPr>
          <p:cNvPr id="16" name="Actually worth remembering — they show up a lot in real designs…">
            <a:extLst>
              <a:ext uri="{FF2B5EF4-FFF2-40B4-BE49-F238E27FC236}">
                <a16:creationId xmlns:a16="http://schemas.microsoft.com/office/drawing/2014/main" id="{A51AC717-7A5D-49B9-AB97-567BE9D37B17}"/>
              </a:ext>
            </a:extLst>
          </p:cNvPr>
          <p:cNvSpPr txBox="1"/>
          <p:nvPr/>
        </p:nvSpPr>
        <p:spPr>
          <a:xfrm>
            <a:off x="955675" y="5963778"/>
            <a:ext cx="732232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Actually worth remembering — they show up a lot in real designs…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24AD1DC-ACC2-45EF-86DF-A1EAE2F74F06}"/>
              </a:ext>
            </a:extLst>
          </p:cNvPr>
          <p:cNvSpPr/>
          <p:nvPr/>
        </p:nvSpPr>
        <p:spPr>
          <a:xfrm rot="10800000">
            <a:off x="160327" y="4192742"/>
            <a:ext cx="795348" cy="193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5380"/>
                  <a:pt x="21600" y="10759"/>
                </a:cubicBezTo>
                <a:cubicBezTo>
                  <a:pt x="21600" y="16139"/>
                  <a:pt x="18495" y="21518"/>
                  <a:pt x="15391" y="21518"/>
                </a:cubicBezTo>
                <a:lnTo>
                  <a:pt x="13027" y="21600"/>
                </a:ln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0383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19" grpId="0" animBg="1" advAuto="0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/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0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lang="en-US" sz="240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  <a:blipFill>
                <a:blip r:embed="rId2"/>
                <a:stretch>
                  <a:fillRect r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11B1B6A0-334B-4313-92A1-A02452680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442279"/>
              </p:ext>
            </p:extLst>
          </p:nvPr>
        </p:nvGraphicFramePr>
        <p:xfrm>
          <a:off x="1295400" y="1930401"/>
          <a:ext cx="7365999" cy="1498599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Y +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Complement (6)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">
            <a:extLst>
              <a:ext uri="{FF2B5EF4-FFF2-40B4-BE49-F238E27FC236}">
                <a16:creationId xmlns:a16="http://schemas.microsoft.com/office/drawing/2014/main" id="{D4368675-23F1-49CB-866F-98A72861BD0B}"/>
              </a:ext>
            </a:extLst>
          </p:cNvPr>
          <p:cNvSpPr/>
          <p:nvPr/>
        </p:nvSpPr>
        <p:spPr>
          <a:xfrm>
            <a:off x="3124200" y="2001613"/>
            <a:ext cx="2743199" cy="350428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45C9C8A-8A15-489A-A356-2225E21DA6EF}"/>
              </a:ext>
            </a:extLst>
          </p:cNvPr>
          <p:cNvSpPr/>
          <p:nvPr/>
        </p:nvSpPr>
        <p:spPr>
          <a:xfrm>
            <a:off x="3124200" y="2542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58C84535-AD25-4B57-9867-D6F8334FF45E}"/>
              </a:ext>
            </a:extLst>
          </p:cNvPr>
          <p:cNvSpPr/>
          <p:nvPr/>
        </p:nvSpPr>
        <p:spPr>
          <a:xfrm>
            <a:off x="3124200" y="3037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80D4FD-63ED-4894-92E8-8350AECC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Proving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6F610C-96EA-40E4-A574-72B6E6F79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7" name="Proving theorems via axioms of Boolean Algebra:">
            <a:extLst>
              <a:ext uri="{FF2B5EF4-FFF2-40B4-BE49-F238E27FC236}">
                <a16:creationId xmlns:a16="http://schemas.microsoft.com/office/drawing/2014/main" id="{0DA2B713-0BC3-4525-BE38-7970B5FB7A9F}"/>
              </a:ext>
            </a:extLst>
          </p:cNvPr>
          <p:cNvSpPr txBox="1"/>
          <p:nvPr/>
        </p:nvSpPr>
        <p:spPr>
          <a:xfrm>
            <a:off x="304801" y="1043941"/>
            <a:ext cx="536768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Proving theorems via axioms of Boolean Algebra:</a:t>
            </a:r>
          </a:p>
        </p:txBody>
      </p:sp>
      <p:sp>
        <p:nvSpPr>
          <p:cNvPr id="8" name="EX: Prove the theorem:   X • Y  +  X • Y' = X">
            <a:extLst>
              <a:ext uri="{FF2B5EF4-FFF2-40B4-BE49-F238E27FC236}">
                <a16:creationId xmlns:a16="http://schemas.microsoft.com/office/drawing/2014/main" id="{69BDC0C7-9BAE-4D2C-981B-B39FD3E7559E}"/>
              </a:ext>
            </a:extLst>
          </p:cNvPr>
          <p:cNvSpPr txBox="1"/>
          <p:nvPr/>
        </p:nvSpPr>
        <p:spPr>
          <a:xfrm>
            <a:off x="482601" y="1564641"/>
            <a:ext cx="5795176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>
                <a:latin typeface="+mj-lt"/>
              </a:rPr>
              <a:t>EX: Prove the theorem:   X • Y  +  X • </a:t>
            </a:r>
            <a:r>
              <a:rPr lang="en-US" sz="2400">
                <a:latin typeface="+mj-lt"/>
              </a:rPr>
              <a:t>  </a:t>
            </a:r>
            <a:r>
              <a:rPr sz="2400">
                <a:latin typeface="+mj-lt"/>
              </a:rPr>
              <a:t> = X</a:t>
            </a:r>
          </a:p>
        </p:txBody>
      </p:sp>
      <p:sp>
        <p:nvSpPr>
          <p:cNvPr id="9" name="EX2: Prove the theorem:       X  +  X • Y  =  X">
            <a:extLst>
              <a:ext uri="{FF2B5EF4-FFF2-40B4-BE49-F238E27FC236}">
                <a16:creationId xmlns:a16="http://schemas.microsoft.com/office/drawing/2014/main" id="{67CE0481-E677-43A1-AAC2-39D620AB5613}"/>
              </a:ext>
            </a:extLst>
          </p:cNvPr>
          <p:cNvSpPr txBox="1"/>
          <p:nvPr/>
        </p:nvSpPr>
        <p:spPr>
          <a:xfrm>
            <a:off x="520701" y="3660141"/>
            <a:ext cx="5548186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>
                <a:latin typeface="+mj-lt"/>
              </a:rPr>
              <a:t>EX2: Prove the theorem:       X  +  X • Y  =  X</a:t>
            </a:r>
          </a:p>
        </p:txBody>
      </p:sp>
      <p:graphicFrame>
        <p:nvGraphicFramePr>
          <p:cNvPr id="11" name="Table">
            <a:extLst>
              <a:ext uri="{FF2B5EF4-FFF2-40B4-BE49-F238E27FC236}">
                <a16:creationId xmlns:a16="http://schemas.microsoft.com/office/drawing/2014/main" id="{3888C020-842E-4796-980E-C0DFDED9E5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2446325"/>
              </p:ext>
            </p:extLst>
          </p:nvPr>
        </p:nvGraphicFramePr>
        <p:xfrm>
          <a:off x="1308101" y="4053841"/>
          <a:ext cx="7365999" cy="19812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 + X • 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( 1 + Y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(2)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">
            <a:extLst>
              <a:ext uri="{FF2B5EF4-FFF2-40B4-BE49-F238E27FC236}">
                <a16:creationId xmlns:a16="http://schemas.microsoft.com/office/drawing/2014/main" id="{60BF233C-3DD0-4F09-BC7A-FD4A6F469531}"/>
              </a:ext>
            </a:extLst>
          </p:cNvPr>
          <p:cNvSpPr/>
          <p:nvPr/>
        </p:nvSpPr>
        <p:spPr>
          <a:xfrm>
            <a:off x="3124200" y="4193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9B59D220-19F0-4F66-9F79-8B5E5BDE8717}"/>
              </a:ext>
            </a:extLst>
          </p:cNvPr>
          <p:cNvSpPr/>
          <p:nvPr/>
        </p:nvSpPr>
        <p:spPr>
          <a:xfrm>
            <a:off x="3124200" y="4688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BDC8702D-C1AC-40C3-B7C9-C549AFE9C06C}"/>
              </a:ext>
            </a:extLst>
          </p:cNvPr>
          <p:cNvSpPr/>
          <p:nvPr/>
        </p:nvSpPr>
        <p:spPr>
          <a:xfrm>
            <a:off x="3124200" y="51841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CB661186-4CCB-4FCB-922C-C7F8DE99F90E}"/>
              </a:ext>
            </a:extLst>
          </p:cNvPr>
          <p:cNvSpPr/>
          <p:nvPr/>
        </p:nvSpPr>
        <p:spPr>
          <a:xfrm>
            <a:off x="3124200" y="56794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/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6809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6614-9F41-402E-95E6-E8B68962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err="1"/>
              <a:t>DeMorgan’s</a:t>
            </a:r>
            <a:r>
              <a:rPr lang="en-US"/>
              <a:t> Law: Enabling Transformations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935720-9B35-48B9-966A-D817250CD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4" name="Think of this as a transformation…">
            <a:extLst>
              <a:ext uri="{FF2B5EF4-FFF2-40B4-BE49-F238E27FC236}">
                <a16:creationId xmlns:a16="http://schemas.microsoft.com/office/drawing/2014/main" id="{3B563A68-44C2-4489-805C-7214CF50EC89}"/>
              </a:ext>
            </a:extLst>
          </p:cNvPr>
          <p:cNvSpPr txBox="1">
            <a:spLocks/>
          </p:cNvSpPr>
          <p:nvPr/>
        </p:nvSpPr>
        <p:spPr bwMode="auto">
          <a:xfrm>
            <a:off x="533400" y="2568575"/>
            <a:ext cx="8077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kern="0">
                <a:latin typeface="+mj-lt"/>
              </a:rPr>
              <a:t>Think of this as a transformation</a:t>
            </a:r>
          </a:p>
          <a:p>
            <a:pPr lvl="1"/>
            <a:r>
              <a:rPr lang="en-US" sz="2400" kern="0">
                <a:latin typeface="+mj-lt"/>
              </a:rPr>
              <a:t>Let’s say we have:  </a:t>
            </a:r>
          </a:p>
          <a:p>
            <a:pPr lvl="1"/>
            <a:endParaRPr lang="en-US" sz="2400" kern="0">
              <a:latin typeface="+mj-lt"/>
            </a:endParaRPr>
          </a:p>
          <a:p>
            <a:pPr marL="0" lvl="1" indent="254000">
              <a:buSzTx/>
              <a:buFont typeface="Wingdings" pitchFamily="2" charset="2"/>
              <a:buNone/>
            </a:pPr>
            <a:r>
              <a:rPr lang="en-US" sz="2400" kern="0">
                <a:latin typeface="+mj-lt"/>
              </a:rPr>
              <a:t> 			F = A + B + C</a:t>
            </a:r>
          </a:p>
          <a:p>
            <a:pPr lvl="1"/>
            <a:endParaRPr lang="en-US" sz="2400" kern="0">
              <a:latin typeface="+mj-lt"/>
            </a:endParaRPr>
          </a:p>
          <a:p>
            <a:pPr lvl="1"/>
            <a:r>
              <a:rPr lang="en-US" sz="2400" kern="0">
                <a:latin typeface="+mj-lt"/>
              </a:rPr>
              <a:t>Applying </a:t>
            </a:r>
            <a:r>
              <a:rPr lang="en-US" sz="2400" kern="0" err="1">
                <a:latin typeface="+mj-lt"/>
              </a:rPr>
              <a:t>DeMorgan’s</a:t>
            </a:r>
            <a:r>
              <a:rPr lang="en-US" sz="2400" kern="0">
                <a:latin typeface="+mj-lt"/>
              </a:rPr>
              <a:t> Law (12), gives us</a:t>
            </a:r>
          </a:p>
        </p:txBody>
      </p:sp>
      <p:sp>
        <p:nvSpPr>
          <p:cNvPr id="7" name="DeMorgan's Law:">
            <a:extLst>
              <a:ext uri="{FF2B5EF4-FFF2-40B4-BE49-F238E27FC236}">
                <a16:creationId xmlns:a16="http://schemas.microsoft.com/office/drawing/2014/main" id="{91DE4EFD-880C-49DE-B6B1-7B65822663D7}"/>
              </a:ext>
            </a:extLst>
          </p:cNvPr>
          <p:cNvSpPr txBox="1"/>
          <p:nvPr/>
        </p:nvSpPr>
        <p:spPr>
          <a:xfrm>
            <a:off x="330200" y="1222375"/>
            <a:ext cx="199253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err="1">
                <a:latin typeface="+mj-lt"/>
              </a:rPr>
              <a:t>DeMorgan's</a:t>
            </a:r>
            <a:r>
              <a:rPr sz="2000">
                <a:latin typeface="+mj-lt"/>
              </a:rPr>
              <a:t> Law:</a:t>
            </a:r>
          </a:p>
        </p:txBody>
      </p:sp>
      <p:sp>
        <p:nvSpPr>
          <p:cNvPr id="8" name="12.  (X + Y + Z + ...)' = X' • Y' • Z' • ...">
            <a:extLst>
              <a:ext uri="{FF2B5EF4-FFF2-40B4-BE49-F238E27FC236}">
                <a16:creationId xmlns:a16="http://schemas.microsoft.com/office/drawing/2014/main" id="{C5E84321-B117-491D-91A1-C62BB0D626C1}"/>
              </a:ext>
            </a:extLst>
          </p:cNvPr>
          <p:cNvSpPr txBox="1"/>
          <p:nvPr/>
        </p:nvSpPr>
        <p:spPr>
          <a:xfrm>
            <a:off x="685800" y="1539875"/>
            <a:ext cx="474489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>
                <a:latin typeface="+mj-lt"/>
              </a:rPr>
              <a:t>12</a:t>
            </a:r>
            <a:r>
              <a:rPr lang="en-US" sz="2400">
                <a:latin typeface="+mj-lt"/>
              </a:rPr>
              <a:t>.</a:t>
            </a:r>
            <a:endParaRPr sz="2400">
              <a:latin typeface="+mj-lt"/>
            </a:endParaRPr>
          </a:p>
        </p:txBody>
      </p:sp>
      <p:sp>
        <p:nvSpPr>
          <p:cNvPr id="9" name="12D.  (X • Y • Z • ...) ' = X' + Y' + Z' + ...">
            <a:extLst>
              <a:ext uri="{FF2B5EF4-FFF2-40B4-BE49-F238E27FC236}">
                <a16:creationId xmlns:a16="http://schemas.microsoft.com/office/drawing/2014/main" id="{CF0EE5F0-2EB7-4D60-BD60-DA42342254CD}"/>
              </a:ext>
            </a:extLst>
          </p:cNvPr>
          <p:cNvSpPr txBox="1"/>
          <p:nvPr/>
        </p:nvSpPr>
        <p:spPr>
          <a:xfrm>
            <a:off x="533400" y="1996972"/>
            <a:ext cx="868828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>
                <a:latin typeface="+mj-lt"/>
              </a:rPr>
              <a:t>12D. 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E44706E-2604-4230-9EE8-44D25219B2A3}"/>
              </a:ext>
            </a:extLst>
          </p:cNvPr>
          <p:cNvSpPr/>
          <p:nvPr/>
        </p:nvSpPr>
        <p:spPr>
          <a:xfrm>
            <a:off x="441325" y="2437059"/>
            <a:ext cx="8396288" cy="1341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/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. 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 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 …</m:t>
                      </m:r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  <a:blipFill>
                <a:blip r:embed="rId2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/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 …</m:t>
                      </m:r>
                    </m:oMath>
                  </m:oMathPara>
                </a14:m>
                <a:endParaRPr lang="en-US" sz="240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  <a:blipFill>
                <a:blip r:embed="rId3"/>
                <a:stretch>
                  <a:fillRect r="-1019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/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(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</m:acc>
                        </m:e>
                      </m:acc>
                      <m:r>
                        <a:rPr lang="en-US" sz="2000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>
                  <a:solidFill>
                    <a:srgbClr val="0000FF"/>
                  </a:solidFill>
                  <a:uFill>
                    <a:solidFill>
                      <a:srgbClr val="D21C42"/>
                    </a:solidFill>
                  </a:u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  <a:blipFill>
                <a:blip r:embed="rId4"/>
                <a:stretch>
                  <a:fillRect r="-6569" b="-12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6C52F60-33AC-FB49-87AA-A77406073853}"/>
              </a:ext>
            </a:extLst>
          </p:cNvPr>
          <p:cNvSpPr txBox="1"/>
          <p:nvPr/>
        </p:nvSpPr>
        <p:spPr>
          <a:xfrm>
            <a:off x="685800" y="5968583"/>
            <a:ext cx="7932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At least one of A, B, C is TRUE</a:t>
            </a:r>
            <a:r>
              <a:rPr lang="en-US"/>
              <a:t> --&gt; </a:t>
            </a:r>
            <a:r>
              <a:rPr lang="en-US">
                <a:solidFill>
                  <a:srgbClr val="0000FF"/>
                </a:solidFill>
              </a:rPr>
              <a:t>It is </a:t>
            </a:r>
            <a:r>
              <a:rPr lang="en-US" b="1">
                <a:solidFill>
                  <a:srgbClr val="0000FF"/>
                </a:solidFill>
              </a:rPr>
              <a:t>not</a:t>
            </a:r>
            <a:r>
              <a:rPr lang="en-US">
                <a:solidFill>
                  <a:srgbClr val="0000FF"/>
                </a:solidFill>
              </a:rPr>
              <a:t> the case that A, B, C are </a:t>
            </a:r>
            <a:r>
              <a:rPr lang="en-US" b="1">
                <a:solidFill>
                  <a:srgbClr val="0000FF"/>
                </a:solidFill>
              </a:rPr>
              <a:t>all</a:t>
            </a:r>
            <a:r>
              <a:rPr lang="en-US">
                <a:solidFill>
                  <a:srgbClr val="0000FF"/>
                </a:solidFill>
              </a:rPr>
              <a:t> false</a:t>
            </a:r>
          </a:p>
        </p:txBody>
      </p:sp>
    </p:spTree>
    <p:extLst>
      <p:ext uri="{BB962C8B-B14F-4D97-AF65-F5344CB8AC3E}">
        <p14:creationId xmlns:p14="http://schemas.microsoft.com/office/powerpoint/2010/main" val="3329633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Assignment: Required</a:t>
            </a:r>
            <a:r>
              <a:rPr lang="en-US"/>
              <a:t>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err="1">
                <a:solidFill>
                  <a:srgbClr val="0432FF"/>
                </a:solidFill>
              </a:rPr>
              <a:t>Last+This</a:t>
            </a:r>
            <a:r>
              <a:rPr lang="en-US">
                <a:solidFill>
                  <a:srgbClr val="0432FF"/>
                </a:solidFill>
              </a:rPr>
              <a:t> week</a:t>
            </a:r>
          </a:p>
          <a:p>
            <a:pPr lvl="1"/>
            <a:r>
              <a:rPr lang="en-US"/>
              <a:t>Combinational Logic </a:t>
            </a:r>
          </a:p>
          <a:p>
            <a:pPr lvl="2"/>
            <a:r>
              <a:rPr lang="en-US"/>
              <a:t>P&amp;P Chapter 3 until 3.3     +        H&amp;H Chapter 2</a:t>
            </a:r>
          </a:p>
          <a:p>
            <a:pPr lvl="1"/>
            <a:endParaRPr lang="en-US"/>
          </a:p>
          <a:p>
            <a:r>
              <a:rPr lang="en-US" err="1">
                <a:solidFill>
                  <a:srgbClr val="0432FF"/>
                </a:solidFill>
              </a:rPr>
              <a:t>This+Next</a:t>
            </a:r>
            <a:r>
              <a:rPr lang="en-US">
                <a:solidFill>
                  <a:srgbClr val="0432FF"/>
                </a:solidFill>
              </a:rPr>
              <a:t> week</a:t>
            </a:r>
          </a:p>
          <a:p>
            <a:pPr lvl="1"/>
            <a:r>
              <a:rPr lang="en-US"/>
              <a:t>Hardware Description Languages and Verilog </a:t>
            </a:r>
          </a:p>
          <a:p>
            <a:pPr lvl="2"/>
            <a:r>
              <a:rPr lang="en-US"/>
              <a:t>H&amp;H Chapter 4 until 4.3 and 4.5</a:t>
            </a:r>
          </a:p>
          <a:p>
            <a:pPr lvl="1"/>
            <a:r>
              <a:rPr lang="en-US"/>
              <a:t>Sequential Logic </a:t>
            </a:r>
          </a:p>
          <a:p>
            <a:pPr lvl="2"/>
            <a:r>
              <a:rPr lang="en-US"/>
              <a:t>P&amp;P Chapter 3.4 until end   +       H&amp;H Chapter 3 in full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r>
              <a:rPr lang="en-US"/>
              <a:t>By the end of next week, make sure you are done with </a:t>
            </a:r>
          </a:p>
          <a:p>
            <a:pPr lvl="1"/>
            <a:r>
              <a:rPr lang="en-US" b="1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25647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FAE0-7005-4026-9184-C15437DE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DeMorgan’s</a:t>
            </a:r>
            <a:r>
              <a:rPr lang="en-US"/>
              <a:t> Law (Continued)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2B9EB-3B54-45D2-9B6A-C537EC9EA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droppedImage.pdf" descr="droppedImage.pdf">
            <a:extLst>
              <a:ext uri="{FF2B5EF4-FFF2-40B4-BE49-F238E27FC236}">
                <a16:creationId xmlns:a16="http://schemas.microsoft.com/office/drawing/2014/main" id="{A83A1D7B-0260-4654-842A-C9FDD0B33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30700" y="5575300"/>
            <a:ext cx="1155700" cy="736600"/>
          </a:xfrm>
          <a:prstGeom prst="rect">
            <a:avLst/>
          </a:prstGeom>
          <a:ln w="25400"/>
        </p:spPr>
      </p:pic>
      <p:pic>
        <p:nvPicPr>
          <p:cNvPr id="9" name="droppedImage.pdf" descr="droppedImage.pdf">
            <a:extLst>
              <a:ext uri="{FF2B5EF4-FFF2-40B4-BE49-F238E27FC236}">
                <a16:creationId xmlns:a16="http://schemas.microsoft.com/office/drawing/2014/main" id="{53844D20-6C78-42E7-B014-1B160EE62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5300" y="3098800"/>
            <a:ext cx="1155700" cy="736600"/>
          </a:xfrm>
          <a:prstGeom prst="rect">
            <a:avLst/>
          </a:prstGeom>
          <a:ln w="25400"/>
        </p:spPr>
      </p:pic>
      <p:sp>
        <p:nvSpPr>
          <p:cNvPr id="13" name="NOR is equivalent to AND…">
            <a:extLst>
              <a:ext uri="{FF2B5EF4-FFF2-40B4-BE49-F238E27FC236}">
                <a16:creationId xmlns:a16="http://schemas.microsoft.com/office/drawing/2014/main" id="{A3B8123B-D8F5-49FD-8982-C66613D0A6DF}"/>
              </a:ext>
            </a:extLst>
          </p:cNvPr>
          <p:cNvSpPr txBox="1"/>
          <p:nvPr/>
        </p:nvSpPr>
        <p:spPr>
          <a:xfrm>
            <a:off x="488133" y="3101975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NOR is equivalent to AND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14" name="NAND is equivalent to OR…">
            <a:extLst>
              <a:ext uri="{FF2B5EF4-FFF2-40B4-BE49-F238E27FC236}">
                <a16:creationId xmlns:a16="http://schemas.microsoft.com/office/drawing/2014/main" id="{57680247-4D99-4DA4-9F33-F3FA209E6CCC}"/>
              </a:ext>
            </a:extLst>
          </p:cNvPr>
          <p:cNvSpPr txBox="1"/>
          <p:nvPr/>
        </p:nvSpPr>
        <p:spPr>
          <a:xfrm>
            <a:off x="554808" y="5586412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NAND is equivalent to 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CA822D1-22FB-4FD4-ACB2-8E1014DEDA71}"/>
              </a:ext>
            </a:extLst>
          </p:cNvPr>
          <p:cNvSpPr/>
          <p:nvPr/>
        </p:nvSpPr>
        <p:spPr>
          <a:xfrm>
            <a:off x="441325" y="1993900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A827D479-D733-4776-B19B-371FB272AE5F}"/>
              </a:ext>
            </a:extLst>
          </p:cNvPr>
          <p:cNvSpPr/>
          <p:nvPr/>
        </p:nvSpPr>
        <p:spPr>
          <a:xfrm>
            <a:off x="488950" y="4073525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Interesting — these are conversions between different types of logic That’s useful given you don’t always have every type of gate">
            <a:extLst>
              <a:ext uri="{FF2B5EF4-FFF2-40B4-BE49-F238E27FC236}">
                <a16:creationId xmlns:a16="http://schemas.microsoft.com/office/drawing/2014/main" id="{35A06CF4-4A86-4510-9B9D-713A087C8BD5}"/>
              </a:ext>
            </a:extLst>
          </p:cNvPr>
          <p:cNvSpPr txBox="1"/>
          <p:nvPr/>
        </p:nvSpPr>
        <p:spPr>
          <a:xfrm>
            <a:off x="381000" y="1096010"/>
            <a:ext cx="85740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hese are conversions between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different types of logic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functions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Th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ey can prove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useful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if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you do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 have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every type of gate</a:t>
            </a:r>
          </a:p>
        </p:txBody>
      </p:sp>
      <p:pic>
        <p:nvPicPr>
          <p:cNvPr id="34" name="droppedImage.pdf" descr="droppedImage.pdf">
            <a:extLst>
              <a:ext uri="{FF2B5EF4-FFF2-40B4-BE49-F238E27FC236}">
                <a16:creationId xmlns:a16="http://schemas.microsoft.com/office/drawing/2014/main" id="{214D8244-163A-4290-B7BA-F4D07A592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30700" y="2146300"/>
            <a:ext cx="1155700" cy="736600"/>
          </a:xfrm>
          <a:prstGeom prst="rect">
            <a:avLst/>
          </a:prstGeom>
          <a:ln w="25400"/>
        </p:spPr>
      </p:pic>
      <p:pic>
        <p:nvPicPr>
          <p:cNvPr id="35" name="droppedImage.pdf" descr="droppedImage.pdf">
            <a:extLst>
              <a:ext uri="{FF2B5EF4-FFF2-40B4-BE49-F238E27FC236}">
                <a16:creationId xmlns:a16="http://schemas.microsoft.com/office/drawing/2014/main" id="{8441C9B5-B436-4CED-A959-BF9CCF707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305300" y="4432300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/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  <a:blipFill>
                <a:blip r:embed="rId7"/>
                <a:stretch>
                  <a:fillRect r="-10705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/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  <a:blipFill>
                <a:blip r:embed="rId8"/>
                <a:stretch>
                  <a:fillRect r="-10363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/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/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/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/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/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/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/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/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/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/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/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/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r>
                                  <a:rPr lang="en-US" sz="1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1739" r="-8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121739" r="-7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82258" r="-18790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491304" r="-4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591304" r="-3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52381" r="-11905" b="-431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42553" r="-87234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139583" r="-754167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89844" r="-182813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506250" r="-38750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619149" r="-295745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260000" r="-6923" b="-42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21752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40" grpId="0"/>
      <p:bldP spid="41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Using Boolean Equations </a:t>
            </a:r>
            <a:br>
              <a:rPr lang="en-US"/>
            </a:br>
            <a:r>
              <a:rPr lang="en-US"/>
              <a:t>to Represent a Logic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1051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8F00F-ED71-524F-ABDA-2FA62957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 of Products Form: Key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14AF-1B11-A04D-B4E7-D7B87AB16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Assume we have the truth table of a Boolean Function</a:t>
            </a:r>
          </a:p>
          <a:p>
            <a:endParaRPr lang="en-US"/>
          </a:p>
          <a:p>
            <a:r>
              <a:rPr lang="en-US"/>
              <a:t>How do we express the function in terms of the inputs in a </a:t>
            </a:r>
            <a:r>
              <a:rPr lang="en-US" b="1"/>
              <a:t>standard</a:t>
            </a:r>
            <a:r>
              <a:rPr lang="en-US"/>
              <a:t> manner?</a:t>
            </a:r>
          </a:p>
          <a:p>
            <a:endParaRPr lang="en-US"/>
          </a:p>
          <a:p>
            <a:r>
              <a:rPr lang="en-US"/>
              <a:t>Idea: </a:t>
            </a:r>
            <a:r>
              <a:rPr lang="en-US" b="1">
                <a:solidFill>
                  <a:srgbClr val="0000FF"/>
                </a:solidFill>
              </a:rPr>
              <a:t>Sum of Products </a:t>
            </a:r>
            <a:r>
              <a:rPr lang="en-US"/>
              <a:t>form</a:t>
            </a:r>
          </a:p>
          <a:p>
            <a:r>
              <a:rPr lang="en-US">
                <a:solidFill>
                  <a:srgbClr val="FF0000"/>
                </a:solidFill>
              </a:rPr>
              <a:t>Express the truth table as a two-level Boolean expression</a:t>
            </a:r>
          </a:p>
          <a:p>
            <a:pPr lvl="1"/>
            <a:r>
              <a:rPr lang="en-US"/>
              <a:t>that contains </a:t>
            </a:r>
            <a:r>
              <a:rPr lang="en-US" b="1"/>
              <a:t>all</a:t>
            </a:r>
            <a:r>
              <a:rPr lang="en-US"/>
              <a:t> input variable combinations that result in a 1 output</a:t>
            </a:r>
          </a:p>
          <a:p>
            <a:pPr lvl="1"/>
            <a:r>
              <a:rPr lang="en-US"/>
              <a:t>If ANY of the combinations of input variables that results in a 1 is TRUE, then the output is 1</a:t>
            </a:r>
          </a:p>
          <a:p>
            <a:pPr lvl="1"/>
            <a:r>
              <a:rPr lang="en-US"/>
              <a:t>F = OR of all input variable combinations that result in a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75FBF-4A20-3047-A729-9A7BF4C20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46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8A95-50CC-442B-8DE4-E16D249FF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Complement: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with a bar over it</a:t>
                </a:r>
                <a:b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Literal: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or its complement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𝑩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𝑪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Implicant: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product (AND) of literals</a:t>
                </a:r>
                <a:b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Minterm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product (AND)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  <a:endParaRPr lang="en-US" b="1">
                  <a:solidFill>
                    <a:srgbClr val="000000"/>
                  </a:solidFill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Maxterm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sum (OR)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83" t="-939" b="-25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18E9C-B0E9-46D0-8C11-E2F352EE0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277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DABD-6FAD-4D7D-A00B-C183C89C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(Standard)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9862-EE63-4AC0-BD96-9AF54615A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>
                <a:solidFill>
                  <a:srgbClr val="0000CC"/>
                </a:solidFill>
              </a:rPr>
              <a:t>Truth table </a:t>
            </a:r>
            <a:r>
              <a:rPr lang="en-US" b="0"/>
              <a:t>is the unique </a:t>
            </a:r>
            <a:r>
              <a:rPr lang="en-US" b="0">
                <a:solidFill>
                  <a:srgbClr val="FF0000"/>
                </a:solidFill>
              </a:rPr>
              <a:t>signature</a:t>
            </a:r>
            <a:r>
              <a:rPr lang="en-US" b="0"/>
              <a:t> of a Boolean </a:t>
            </a:r>
            <a:r>
              <a:rPr lang="en-US" b="0" i="1"/>
              <a:t>function</a:t>
            </a:r>
            <a:r>
              <a:rPr lang="en-US" b="0"/>
              <a:t> …</a:t>
            </a:r>
          </a:p>
          <a:p>
            <a:pPr lvl="1"/>
            <a:r>
              <a:rPr lang="en-US" b="0"/>
              <a:t>But, it is an expensive representation</a:t>
            </a:r>
          </a:p>
          <a:p>
            <a:endParaRPr lang="en-US" b="0"/>
          </a:p>
          <a:p>
            <a:r>
              <a:rPr lang="en-US"/>
              <a:t>A B</a:t>
            </a:r>
            <a:r>
              <a:rPr lang="en-US" b="0"/>
              <a:t>oolean function can have many alternative Boolean expressions</a:t>
            </a:r>
          </a:p>
          <a:p>
            <a:pPr lvl="1"/>
            <a:r>
              <a:rPr lang="en-US" b="0"/>
              <a:t>i.e., many alternative Boolean expressions (and gate realizations) may have the same truth table (and function)</a:t>
            </a:r>
          </a:p>
          <a:p>
            <a:endParaRPr lang="en-US" b="0">
              <a:solidFill>
                <a:srgbClr val="008A3E"/>
              </a:solidFill>
            </a:endParaRPr>
          </a:p>
          <a:p>
            <a:r>
              <a:rPr lang="en-US" b="0">
                <a:solidFill>
                  <a:srgbClr val="008A3E"/>
                </a:solidFill>
              </a:rPr>
              <a:t>Canonical</a:t>
            </a:r>
            <a:r>
              <a:rPr lang="en-US" b="0"/>
              <a:t> form: </a:t>
            </a:r>
            <a:r>
              <a:rPr lang="en-US" b="0">
                <a:solidFill>
                  <a:srgbClr val="0000FF"/>
                </a:solidFill>
              </a:rPr>
              <a:t>standard form for a Boolean expression </a:t>
            </a:r>
          </a:p>
          <a:p>
            <a:pPr lvl="1"/>
            <a:r>
              <a:rPr lang="en-US" b="0"/>
              <a:t>Provides a unique algebraic signature 		</a:t>
            </a:r>
          </a:p>
          <a:p>
            <a:pPr lvl="1"/>
            <a:r>
              <a:rPr lang="en-US" b="0">
                <a:solidFill>
                  <a:srgbClr val="0000CC"/>
                </a:solidFill>
              </a:rPr>
              <a:t>If they all say the same thing, why do we care?</a:t>
            </a:r>
          </a:p>
          <a:p>
            <a:pPr lvl="2"/>
            <a:r>
              <a:rPr lang="en-US">
                <a:solidFill>
                  <a:srgbClr val="0000CC"/>
                </a:solidFill>
              </a:rPr>
              <a:t>Different Boolean expressions lead to different gate realizations</a:t>
            </a:r>
            <a:endParaRPr lang="en-US" b="0">
              <a:solidFill>
                <a:srgbClr val="0000CC"/>
              </a:solidFill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2F721-6E40-4868-808C-8A05A8AA2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37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62D5-4093-4F37-828A-9504C7B2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C6606-917F-47B2-9A3D-37E3CAD2D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m of Products Form (SOP)">
            <a:extLst>
              <a:ext uri="{FF2B5EF4-FFF2-40B4-BE49-F238E27FC236}">
                <a16:creationId xmlns:a16="http://schemas.microsoft.com/office/drawing/2014/main" id="{8932D58A-4676-49CD-ABCB-FF801FA4427F}"/>
              </a:ext>
            </a:extLst>
          </p:cNvPr>
          <p:cNvSpPr txBox="1"/>
          <p:nvPr/>
        </p:nvSpPr>
        <p:spPr>
          <a:xfrm>
            <a:off x="457200" y="1066800"/>
            <a:ext cx="3722622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Sum of Products Form (SOP)</a:t>
            </a:r>
          </a:p>
        </p:txBody>
      </p:sp>
      <p:sp>
        <p:nvSpPr>
          <p:cNvPr id="6" name="also known as disjunctive normal form or minterm expansion">
            <a:extLst>
              <a:ext uri="{FF2B5EF4-FFF2-40B4-BE49-F238E27FC236}">
                <a16:creationId xmlns:a16="http://schemas.microsoft.com/office/drawing/2014/main" id="{368550AC-4835-4B22-9560-39DF639139D1}"/>
              </a:ext>
            </a:extLst>
          </p:cNvPr>
          <p:cNvSpPr txBox="1"/>
          <p:nvPr/>
        </p:nvSpPr>
        <p:spPr>
          <a:xfrm>
            <a:off x="516808" y="1447800"/>
            <a:ext cx="7788992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lso known as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disjunctive normal form 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or </a:t>
            </a:r>
            <a:r>
              <a:rPr kumimoji="0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</a:t>
            </a:r>
          </a:p>
        </p:txBody>
      </p:sp>
      <p:sp>
        <p:nvSpPr>
          <p:cNvPr id="8" name="0  1 1">
            <a:extLst>
              <a:ext uri="{FF2B5EF4-FFF2-40B4-BE49-F238E27FC236}">
                <a16:creationId xmlns:a16="http://schemas.microsoft.com/office/drawing/2014/main" id="{6B3A27DD-A0A9-4B79-A481-751C43DC79EF}"/>
              </a:ext>
            </a:extLst>
          </p:cNvPr>
          <p:cNvSpPr txBox="1"/>
          <p:nvPr/>
        </p:nvSpPr>
        <p:spPr>
          <a:xfrm>
            <a:off x="3215959" y="21168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9" name="1 0 0">
            <a:extLst>
              <a:ext uri="{FF2B5EF4-FFF2-40B4-BE49-F238E27FC236}">
                <a16:creationId xmlns:a16="http://schemas.microsoft.com/office/drawing/2014/main" id="{B6DAB490-F947-4EFD-A676-DB35FF1B1405}"/>
              </a:ext>
            </a:extLst>
          </p:cNvPr>
          <p:cNvSpPr txBox="1"/>
          <p:nvPr/>
        </p:nvSpPr>
        <p:spPr>
          <a:xfrm>
            <a:off x="4270059" y="21168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0" name="1 0  1">
            <a:extLst>
              <a:ext uri="{FF2B5EF4-FFF2-40B4-BE49-F238E27FC236}">
                <a16:creationId xmlns:a16="http://schemas.microsoft.com/office/drawing/2014/main" id="{B2CE8471-85A1-46F7-B08D-68E73941C143}"/>
              </a:ext>
            </a:extLst>
          </p:cNvPr>
          <p:cNvSpPr txBox="1"/>
          <p:nvPr/>
        </p:nvSpPr>
        <p:spPr>
          <a:xfrm>
            <a:off x="5374959" y="21168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1" name="1 1 0">
            <a:extLst>
              <a:ext uri="{FF2B5EF4-FFF2-40B4-BE49-F238E27FC236}">
                <a16:creationId xmlns:a16="http://schemas.microsoft.com/office/drawing/2014/main" id="{EFF1B7D6-B018-45FB-B092-939815BD0D96}"/>
              </a:ext>
            </a:extLst>
          </p:cNvPr>
          <p:cNvSpPr txBox="1"/>
          <p:nvPr/>
        </p:nvSpPr>
        <p:spPr>
          <a:xfrm>
            <a:off x="6416359" y="21168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2" name="1 1 1">
            <a:extLst>
              <a:ext uri="{FF2B5EF4-FFF2-40B4-BE49-F238E27FC236}">
                <a16:creationId xmlns:a16="http://schemas.microsoft.com/office/drawing/2014/main" id="{EFFD4781-4DBC-4AFC-891C-D71D84BB8E07}"/>
              </a:ext>
            </a:extLst>
          </p:cNvPr>
          <p:cNvSpPr txBox="1"/>
          <p:nvPr/>
        </p:nvSpPr>
        <p:spPr>
          <a:xfrm>
            <a:off x="7470459" y="21168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graphicFrame>
        <p:nvGraphicFramePr>
          <p:cNvPr id="13" name="Table">
            <a:extLst>
              <a:ext uri="{FF2B5EF4-FFF2-40B4-BE49-F238E27FC236}">
                <a16:creationId xmlns:a16="http://schemas.microsoft.com/office/drawing/2014/main" id="{144052A9-5952-4173-8611-29AAA8573D6E}"/>
              </a:ext>
            </a:extLst>
          </p:cNvPr>
          <p:cNvGraphicFramePr/>
          <p:nvPr>
            <p:extLst/>
          </p:nvPr>
        </p:nvGraphicFramePr>
        <p:xfrm>
          <a:off x="521653" y="2112787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Line">
            <a:extLst>
              <a:ext uri="{FF2B5EF4-FFF2-40B4-BE49-F238E27FC236}">
                <a16:creationId xmlns:a16="http://schemas.microsoft.com/office/drawing/2014/main" id="{221A9BEF-D1DD-4655-A14B-32A73F3C5C6B}"/>
              </a:ext>
            </a:extLst>
          </p:cNvPr>
          <p:cNvSpPr/>
          <p:nvPr/>
        </p:nvSpPr>
        <p:spPr>
          <a:xfrm flipV="1">
            <a:off x="3261401" y="26821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E371FF1-4F6B-4625-B43A-EECCA66E8CD5}"/>
              </a:ext>
            </a:extLst>
          </p:cNvPr>
          <p:cNvSpPr/>
          <p:nvPr/>
        </p:nvSpPr>
        <p:spPr>
          <a:xfrm>
            <a:off x="2347913" y="26952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74A13012-4D71-434F-9430-3CA5F6BA15B2}"/>
              </a:ext>
            </a:extLst>
          </p:cNvPr>
          <p:cNvSpPr/>
          <p:nvPr/>
        </p:nvSpPr>
        <p:spPr>
          <a:xfrm>
            <a:off x="4320859" y="26803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14E7C4EC-7BF7-4B70-92A6-989F4779A713}"/>
              </a:ext>
            </a:extLst>
          </p:cNvPr>
          <p:cNvSpPr/>
          <p:nvPr/>
        </p:nvSpPr>
        <p:spPr>
          <a:xfrm flipV="1">
            <a:off x="54257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D9C5C5E6-4F6F-4732-B11A-FE6C01899253}"/>
              </a:ext>
            </a:extLst>
          </p:cNvPr>
          <p:cNvSpPr/>
          <p:nvPr/>
        </p:nvSpPr>
        <p:spPr>
          <a:xfrm flipV="1">
            <a:off x="64671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E37A17DE-BBD2-4F38-B76B-EF9ACDDE6339}"/>
              </a:ext>
            </a:extLst>
          </p:cNvPr>
          <p:cNvSpPr/>
          <p:nvPr/>
        </p:nvSpPr>
        <p:spPr>
          <a:xfrm>
            <a:off x="7521259" y="26803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5A0C543F-6335-4721-B6E4-976C4453CFE5}"/>
              </a:ext>
            </a:extLst>
          </p:cNvPr>
          <p:cNvSpPr/>
          <p:nvPr/>
        </p:nvSpPr>
        <p:spPr>
          <a:xfrm>
            <a:off x="2360018" y="26803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4DB65524-8F1F-46DB-93A0-D876D496EA33}"/>
              </a:ext>
            </a:extLst>
          </p:cNvPr>
          <p:cNvSpPr/>
          <p:nvPr/>
        </p:nvSpPr>
        <p:spPr>
          <a:xfrm>
            <a:off x="2353946" y="26803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783D8B4A-B19D-4702-87D9-71BED8A8BC34}"/>
              </a:ext>
            </a:extLst>
          </p:cNvPr>
          <p:cNvSpPr/>
          <p:nvPr/>
        </p:nvSpPr>
        <p:spPr>
          <a:xfrm>
            <a:off x="2352874" y="26967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8EBD4D60-B5B4-4EDB-AAA4-FD282051EE2A}"/>
              </a:ext>
            </a:extLst>
          </p:cNvPr>
          <p:cNvSpPr/>
          <p:nvPr/>
        </p:nvSpPr>
        <p:spPr>
          <a:xfrm>
            <a:off x="2357399" y="26952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FE2938-492A-4418-8803-62A52B9D594F}"/>
              </a:ext>
            </a:extLst>
          </p:cNvPr>
          <p:cNvSpPr/>
          <p:nvPr/>
        </p:nvSpPr>
        <p:spPr>
          <a:xfrm>
            <a:off x="1613289" y="5741590"/>
            <a:ext cx="6006711" cy="36933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Boolean equations can be written in SOP form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6A4BB-E6F7-4790-98F0-B9A1D6412165}"/>
              </a:ext>
            </a:extLst>
          </p:cNvPr>
          <p:cNvSpPr/>
          <p:nvPr/>
        </p:nvSpPr>
        <p:spPr>
          <a:xfrm>
            <a:off x="430572" y="4694128"/>
            <a:ext cx="814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row in a truth table has 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 product (AND) of literals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TRUE for that row (and only that row)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/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/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/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/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/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4DFEFC9-B05D-B04B-974E-7B76E105FC30}"/>
              </a:ext>
            </a:extLst>
          </p:cNvPr>
          <p:cNvSpPr txBox="1"/>
          <p:nvPr/>
        </p:nvSpPr>
        <p:spPr>
          <a:xfrm>
            <a:off x="-49555" y="6446814"/>
            <a:ext cx="896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Find all the input combinations (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for which the output of the function is TRUE.</a:t>
            </a:r>
          </a:p>
        </p:txBody>
      </p:sp>
    </p:spTree>
    <p:extLst>
      <p:ext uri="{BB962C8B-B14F-4D97-AF65-F5344CB8AC3E}">
        <p14:creationId xmlns:p14="http://schemas.microsoft.com/office/powerpoint/2010/main" val="8398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6D91-E507-4232-9A59-790B669A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SOP Form — Why Does It Work?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9699F-D6D8-455C-B8B2-74AEAE29D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461A7712-F82B-45BF-944E-A5D0AF444D3F}"/>
              </a:ext>
            </a:extLst>
          </p:cNvPr>
          <p:cNvSpPr/>
          <p:nvPr/>
        </p:nvSpPr>
        <p:spPr>
          <a:xfrm>
            <a:off x="327835" y="2813185"/>
            <a:ext cx="1763713" cy="244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B3F306AE-43BC-4A11-8459-D7BBD641AFF1}"/>
              </a:ext>
            </a:extLst>
          </p:cNvPr>
          <p:cNvGraphicFramePr/>
          <p:nvPr>
            <p:extLst/>
          </p:nvPr>
        </p:nvGraphicFramePr>
        <p:xfrm>
          <a:off x="327835" y="114769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+mn-lt"/>
                    <a:ea typeface="ＭＳ Ｐゴシック" charset="0"/>
                    <a:cs typeface="ＭＳ Ｐゴシック" charset="0"/>
                  </a:defRPr>
                </a:lvl1pPr>
                <a:lvl2pPr marL="669925" indent="-3254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2pPr>
                <a:lvl3pPr marL="1022350" indent="-3508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3pPr>
                <a:lvl4pPr marL="1339850" indent="-3159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4pPr>
                <a:lvl5pPr marL="1681163" indent="-3397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5pPr>
                <a:lvl6pPr marL="21383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25955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30527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35099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Only the shaded product term —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   =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acc>
                      <m:accPr>
                        <m:chr m:val="̅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</m:e>
                    </m:acc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— will be 1 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No other product terms will “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turn on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” — they will all be 0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So if inputs A B C correspond to a product term in expression,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 0 + 0 + … + 1 + … + 0 + 0 = 1 for output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If inputs A B C do not correspond to any product term in expression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0 + 0 + … + 0 = 0 for output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  <a:blipFill>
                <a:blip r:embed="rId2"/>
                <a:stretch>
                  <a:fillRect l="-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112C5B0E-2EF1-408B-8670-1ABAEAE4D574}"/>
              </a:ext>
            </a:extLst>
          </p:cNvPr>
          <p:cNvSpPr/>
          <p:nvPr/>
        </p:nvSpPr>
        <p:spPr>
          <a:xfrm>
            <a:off x="5147946" y="1130974"/>
            <a:ext cx="8001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0  1 1">
            <a:extLst>
              <a:ext uri="{FF2B5EF4-FFF2-40B4-BE49-F238E27FC236}">
                <a16:creationId xmlns:a16="http://schemas.microsoft.com/office/drawing/2014/main" id="{8329875C-0283-4C98-B7BF-865150D7E4A0}"/>
              </a:ext>
            </a:extLst>
          </p:cNvPr>
          <p:cNvSpPr txBox="1"/>
          <p:nvPr/>
        </p:nvSpPr>
        <p:spPr>
          <a:xfrm>
            <a:off x="3001646" y="11262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3" name="1 0 0">
            <a:extLst>
              <a:ext uri="{FF2B5EF4-FFF2-40B4-BE49-F238E27FC236}">
                <a16:creationId xmlns:a16="http://schemas.microsoft.com/office/drawing/2014/main" id="{25AA5FE4-096F-44DE-A393-34F34AB88A1B}"/>
              </a:ext>
            </a:extLst>
          </p:cNvPr>
          <p:cNvSpPr txBox="1"/>
          <p:nvPr/>
        </p:nvSpPr>
        <p:spPr>
          <a:xfrm>
            <a:off x="4055746" y="11262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4" name="1 0  1">
            <a:extLst>
              <a:ext uri="{FF2B5EF4-FFF2-40B4-BE49-F238E27FC236}">
                <a16:creationId xmlns:a16="http://schemas.microsoft.com/office/drawing/2014/main" id="{12742F52-5726-4A36-A93A-F2220BC17F29}"/>
              </a:ext>
            </a:extLst>
          </p:cNvPr>
          <p:cNvSpPr txBox="1"/>
          <p:nvPr/>
        </p:nvSpPr>
        <p:spPr>
          <a:xfrm>
            <a:off x="5160646" y="11262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1 1 0">
            <a:extLst>
              <a:ext uri="{FF2B5EF4-FFF2-40B4-BE49-F238E27FC236}">
                <a16:creationId xmlns:a16="http://schemas.microsoft.com/office/drawing/2014/main" id="{4EF82073-F15A-4318-9653-33DB43B0F041}"/>
              </a:ext>
            </a:extLst>
          </p:cNvPr>
          <p:cNvSpPr txBox="1"/>
          <p:nvPr/>
        </p:nvSpPr>
        <p:spPr>
          <a:xfrm>
            <a:off x="6202046" y="11262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6" name="1 1 1">
            <a:extLst>
              <a:ext uri="{FF2B5EF4-FFF2-40B4-BE49-F238E27FC236}">
                <a16:creationId xmlns:a16="http://schemas.microsoft.com/office/drawing/2014/main" id="{E5793A03-A934-4A72-9C90-285DEF8CCD1E}"/>
              </a:ext>
            </a:extLst>
          </p:cNvPr>
          <p:cNvSpPr txBox="1"/>
          <p:nvPr/>
        </p:nvSpPr>
        <p:spPr>
          <a:xfrm>
            <a:off x="7256146" y="11262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691DD4A7-C258-4799-AE1A-3D70E7074DE3}"/>
              </a:ext>
            </a:extLst>
          </p:cNvPr>
          <p:cNvSpPr/>
          <p:nvPr/>
        </p:nvSpPr>
        <p:spPr>
          <a:xfrm flipV="1">
            <a:off x="3047088" y="16915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9ED4B650-6BC0-49BD-886A-F6108FC8F574}"/>
              </a:ext>
            </a:extLst>
          </p:cNvPr>
          <p:cNvSpPr/>
          <p:nvPr/>
        </p:nvSpPr>
        <p:spPr>
          <a:xfrm>
            <a:off x="2133600" y="17046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3F3D172D-260F-49F3-B622-FC9A1898057B}"/>
              </a:ext>
            </a:extLst>
          </p:cNvPr>
          <p:cNvSpPr/>
          <p:nvPr/>
        </p:nvSpPr>
        <p:spPr>
          <a:xfrm>
            <a:off x="4106546" y="16897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F6E6B694-E33F-4555-8521-31D6528613FC}"/>
              </a:ext>
            </a:extLst>
          </p:cNvPr>
          <p:cNvSpPr/>
          <p:nvPr/>
        </p:nvSpPr>
        <p:spPr>
          <a:xfrm flipV="1">
            <a:off x="52114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440363E-C384-4720-A4F9-B50EC223463D}"/>
              </a:ext>
            </a:extLst>
          </p:cNvPr>
          <p:cNvSpPr/>
          <p:nvPr/>
        </p:nvSpPr>
        <p:spPr>
          <a:xfrm flipV="1">
            <a:off x="62528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0895A041-9482-4C76-8B55-90AE49BC9D24}"/>
              </a:ext>
            </a:extLst>
          </p:cNvPr>
          <p:cNvSpPr/>
          <p:nvPr/>
        </p:nvSpPr>
        <p:spPr>
          <a:xfrm>
            <a:off x="7306946" y="16897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EF5A5E97-62F3-439B-B66B-930ED66F8F30}"/>
              </a:ext>
            </a:extLst>
          </p:cNvPr>
          <p:cNvSpPr/>
          <p:nvPr/>
        </p:nvSpPr>
        <p:spPr>
          <a:xfrm>
            <a:off x="2145705" y="16897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4A7BABA9-8993-4E7E-B21E-D4CDCC9220DA}"/>
              </a:ext>
            </a:extLst>
          </p:cNvPr>
          <p:cNvSpPr/>
          <p:nvPr/>
        </p:nvSpPr>
        <p:spPr>
          <a:xfrm>
            <a:off x="2139633" y="16897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:a16="http://schemas.microsoft.com/office/drawing/2014/main" id="{132681E5-5FC9-47DC-BA7E-7273BDF30B05}"/>
              </a:ext>
            </a:extLst>
          </p:cNvPr>
          <p:cNvSpPr/>
          <p:nvPr/>
        </p:nvSpPr>
        <p:spPr>
          <a:xfrm>
            <a:off x="2138561" y="17061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D91FF180-7E7A-497C-AEB5-A69C3BA71C52}"/>
              </a:ext>
            </a:extLst>
          </p:cNvPr>
          <p:cNvSpPr/>
          <p:nvPr/>
        </p:nvSpPr>
        <p:spPr>
          <a:xfrm>
            <a:off x="2143086" y="17046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/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/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/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/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/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Line">
            <a:extLst>
              <a:ext uri="{FF2B5EF4-FFF2-40B4-BE49-F238E27FC236}">
                <a16:creationId xmlns:a16="http://schemas.microsoft.com/office/drawing/2014/main" id="{FC315CCE-77E7-4486-A513-CF7572B11691}"/>
              </a:ext>
            </a:extLst>
          </p:cNvPr>
          <p:cNvSpPr/>
          <p:nvPr/>
        </p:nvSpPr>
        <p:spPr>
          <a:xfrm flipV="1">
            <a:off x="5828104" y="1162185"/>
            <a:ext cx="438095" cy="133215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A5334503-059E-415C-A59B-C43F1F9D0664}"/>
              </a:ext>
            </a:extLst>
          </p:cNvPr>
          <p:cNvSpPr/>
          <p:nvPr/>
        </p:nvSpPr>
        <p:spPr>
          <a:xfrm flipH="1">
            <a:off x="4938705" y="1584097"/>
            <a:ext cx="292228" cy="353267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CE5E63-276F-4CB6-8090-4A20D0CEE0EB}"/>
              </a:ext>
            </a:extLst>
          </p:cNvPr>
          <p:cNvSpPr/>
          <p:nvPr/>
        </p:nvSpPr>
        <p:spPr>
          <a:xfrm>
            <a:off x="5638800" y="900814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A462ED-57DC-4750-8585-BBB92A59B907}"/>
              </a:ext>
            </a:extLst>
          </p:cNvPr>
          <p:cNvSpPr/>
          <p:nvPr/>
        </p:nvSpPr>
        <p:spPr>
          <a:xfrm>
            <a:off x="4310116" y="1879072"/>
            <a:ext cx="117628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</a:t>
            </a: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term</a:t>
            </a:r>
          </a:p>
        </p:txBody>
      </p:sp>
    </p:spTree>
    <p:extLst>
      <p:ext uri="{BB962C8B-B14F-4D97-AF65-F5344CB8AC3E}">
        <p14:creationId xmlns:p14="http://schemas.microsoft.com/office/powerpoint/2010/main" val="904960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D1C-DCB1-4286-9704-4BE5ACB7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Aside: Notation for SOP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8D34C-DF38-4390-A442-229B67C53B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3189B6C-16D3-4C34-B055-E70991773853}"/>
              </a:ext>
            </a:extLst>
          </p:cNvPr>
          <p:cNvSpPr/>
          <p:nvPr/>
        </p:nvSpPr>
        <p:spPr>
          <a:xfrm>
            <a:off x="542925" y="4922060"/>
            <a:ext cx="7458074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111 = decimal 7 so this is minterm #7, or  m7">
            <a:extLst>
              <a:ext uri="{FF2B5EF4-FFF2-40B4-BE49-F238E27FC236}">
                <a16:creationId xmlns:a16="http://schemas.microsoft.com/office/drawing/2014/main" id="{6A7EE676-F633-41E3-A742-6865D027BDCB}"/>
              </a:ext>
            </a:extLst>
          </p:cNvPr>
          <p:cNvSpPr txBox="1"/>
          <p:nvPr/>
        </p:nvSpPr>
        <p:spPr>
          <a:xfrm>
            <a:off x="2598737" y="4869672"/>
            <a:ext cx="443794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111 = decimal 7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#7, or  m7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C216E0B7-B836-48DF-8A96-80B8505B46AB}"/>
              </a:ext>
            </a:extLst>
          </p:cNvPr>
          <p:cNvSpPr/>
          <p:nvPr/>
        </p:nvSpPr>
        <p:spPr>
          <a:xfrm>
            <a:off x="517524" y="4236260"/>
            <a:ext cx="7483475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100 = decimal 4 so this is minterm #4, or  m4">
            <a:extLst>
              <a:ext uri="{FF2B5EF4-FFF2-40B4-BE49-F238E27FC236}">
                <a16:creationId xmlns:a16="http://schemas.microsoft.com/office/drawing/2014/main" id="{EE3DFC78-000D-48BF-B53E-2E3AE1301DF3}"/>
              </a:ext>
            </a:extLst>
          </p:cNvPr>
          <p:cNvSpPr txBox="1"/>
          <p:nvPr/>
        </p:nvSpPr>
        <p:spPr>
          <a:xfrm>
            <a:off x="2573336" y="4183872"/>
            <a:ext cx="573246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100 = decimal 4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#4, or  m4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4F1C77-72CB-4E8E-9EB3-A25A74B5C61A}"/>
              </a:ext>
            </a:extLst>
          </p:cNvPr>
          <p:cNvSpPr txBox="1">
            <a:spLocks/>
          </p:cNvSpPr>
          <p:nvPr/>
        </p:nvSpPr>
        <p:spPr>
          <a:xfrm>
            <a:off x="304800" y="1066800"/>
            <a:ext cx="8458200" cy="49720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Standard “shorthand” notation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we agree on the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order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variables in the rows of truth table…</a:t>
            </a:r>
          </a:p>
          <a:p>
            <a:pPr marL="1022350" marR="0" lvl="2" indent="-350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then we can enumerate each row with the decimal number that corresponds to the binary number created by the input pattern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AE42BE12-5CFE-4691-ABDC-AE079D668196}"/>
              </a:ext>
            </a:extLst>
          </p:cNvPr>
          <p:cNvGrpSpPr/>
          <p:nvPr/>
        </p:nvGrpSpPr>
        <p:grpSpPr>
          <a:xfrm>
            <a:off x="517525" y="2947501"/>
            <a:ext cx="1681229" cy="2346283"/>
            <a:chOff x="0" y="0"/>
            <a:chExt cx="1681228" cy="2346282"/>
          </a:xfrm>
        </p:grpSpPr>
        <p:sp>
          <p:nvSpPr>
            <p:cNvPr id="10" name="A B C F…">
              <a:extLst>
                <a:ext uri="{FF2B5EF4-FFF2-40B4-BE49-F238E27FC236}">
                  <a16:creationId xmlns:a16="http://schemas.microsoft.com/office/drawing/2014/main" id="{F2BB4B74-87D4-4C47-B284-EA492C21310D}"/>
                </a:ext>
              </a:extLst>
            </p:cNvPr>
            <p:cNvSpPr txBox="1"/>
            <p:nvPr/>
          </p:nvSpPr>
          <p:spPr>
            <a:xfrm>
              <a:off x="0" y="0"/>
              <a:ext cx="1681228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			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0	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1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0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1	1	</a:t>
              </a:r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DF222B-C906-47D5-A9D0-F12BB9715E2C}"/>
                </a:ext>
              </a:extLst>
            </p:cNvPr>
            <p:cNvSpPr/>
            <p:nvPr/>
          </p:nvSpPr>
          <p:spPr>
            <a:xfrm>
              <a:off x="65087" y="306387"/>
              <a:ext cx="1244601" cy="158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Line">
              <a:extLst>
                <a:ext uri="{FF2B5EF4-FFF2-40B4-BE49-F238E27FC236}">
                  <a16:creationId xmlns:a16="http://schemas.microsoft.com/office/drawing/2014/main" id="{4FBBB0DB-8BAD-4ED4-8B09-27C113601F56}"/>
                </a:ext>
              </a:extLst>
            </p:cNvPr>
            <p:cNvSpPr/>
            <p:nvPr/>
          </p:nvSpPr>
          <p:spPr>
            <a:xfrm>
              <a:off x="1030287" y="904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3" name="Rectangle">
            <a:extLst>
              <a:ext uri="{FF2B5EF4-FFF2-40B4-BE49-F238E27FC236}">
                <a16:creationId xmlns:a16="http://schemas.microsoft.com/office/drawing/2014/main" id="{88326026-18BB-4C0A-819F-F05794B1AB64}"/>
              </a:ext>
            </a:extLst>
          </p:cNvPr>
          <p:cNvSpPr/>
          <p:nvPr/>
        </p:nvSpPr>
        <p:spPr>
          <a:xfrm>
            <a:off x="505807" y="5257800"/>
            <a:ext cx="3729038" cy="1086545"/>
          </a:xfrm>
          <a:prstGeom prst="rect">
            <a:avLst/>
          </a:prstGeom>
          <a:solidFill>
            <a:srgbClr val="D7D7D7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4" name="f =">
            <a:extLst>
              <a:ext uri="{FF2B5EF4-FFF2-40B4-BE49-F238E27FC236}">
                <a16:creationId xmlns:a16="http://schemas.microsoft.com/office/drawing/2014/main" id="{85291BF6-2EF7-4DA7-8D77-BECBC3C4318A}"/>
              </a:ext>
            </a:extLst>
          </p:cNvPr>
          <p:cNvSpPr txBox="1"/>
          <p:nvPr/>
        </p:nvSpPr>
        <p:spPr>
          <a:xfrm>
            <a:off x="549692" y="5372664"/>
            <a:ext cx="7461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 =</a:t>
            </a:r>
          </a:p>
        </p:txBody>
      </p:sp>
      <p:sp>
        <p:nvSpPr>
          <p:cNvPr id="15" name="= ∑m(3,4,5,6,7)">
            <a:extLst>
              <a:ext uri="{FF2B5EF4-FFF2-40B4-BE49-F238E27FC236}">
                <a16:creationId xmlns:a16="http://schemas.microsoft.com/office/drawing/2014/main" id="{229965B4-B0D0-4EC2-84EC-62B0C65A2803}"/>
              </a:ext>
            </a:extLst>
          </p:cNvPr>
          <p:cNvSpPr txBox="1"/>
          <p:nvPr/>
        </p:nvSpPr>
        <p:spPr>
          <a:xfrm>
            <a:off x="699351" y="5877436"/>
            <a:ext cx="1759211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∑m(3,4,5,6,7)</a:t>
            </a:r>
          </a:p>
        </p:txBody>
      </p:sp>
      <p:sp>
        <p:nvSpPr>
          <p:cNvPr id="16" name="m3 + m4 + m5 + m6 + m7">
            <a:extLst>
              <a:ext uri="{FF2B5EF4-FFF2-40B4-BE49-F238E27FC236}">
                <a16:creationId xmlns:a16="http://schemas.microsoft.com/office/drawing/2014/main" id="{40950DA9-35FE-43ED-A857-CEF1C5B461DC}"/>
              </a:ext>
            </a:extLst>
          </p:cNvPr>
          <p:cNvSpPr txBox="1"/>
          <p:nvPr/>
        </p:nvSpPr>
        <p:spPr>
          <a:xfrm>
            <a:off x="914532" y="5372664"/>
            <a:ext cx="2911588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m3 + m4 + m5 + m6 + m7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ED31F3D9-CC4B-409A-8F5A-B92ECD6DD2CF}"/>
              </a:ext>
            </a:extLst>
          </p:cNvPr>
          <p:cNvSpPr/>
          <p:nvPr/>
        </p:nvSpPr>
        <p:spPr>
          <a:xfrm>
            <a:off x="1038225" y="5343525"/>
            <a:ext cx="27559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0E91051F-9F41-4536-9E6E-680EE30A5F1A}"/>
              </a:ext>
            </a:extLst>
          </p:cNvPr>
          <p:cNvSpPr/>
          <p:nvPr/>
        </p:nvSpPr>
        <p:spPr>
          <a:xfrm>
            <a:off x="746125" y="5848297"/>
            <a:ext cx="18288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We can write this as a sum of products">
            <a:extLst>
              <a:ext uri="{FF2B5EF4-FFF2-40B4-BE49-F238E27FC236}">
                <a16:creationId xmlns:a16="http://schemas.microsoft.com/office/drawing/2014/main" id="{88CEB84E-BD53-4597-840F-8D2C20DCB2A6}"/>
              </a:ext>
            </a:extLst>
          </p:cNvPr>
          <p:cNvSpPr txBox="1"/>
          <p:nvPr/>
        </p:nvSpPr>
        <p:spPr>
          <a:xfrm>
            <a:off x="4315807" y="5340517"/>
            <a:ext cx="45910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write this as a sum of products</a:t>
            </a:r>
          </a:p>
        </p:txBody>
      </p:sp>
      <p:sp>
        <p:nvSpPr>
          <p:cNvPr id="20" name="Or, we can use a summation notation">
            <a:extLst>
              <a:ext uri="{FF2B5EF4-FFF2-40B4-BE49-F238E27FC236}">
                <a16:creationId xmlns:a16="http://schemas.microsoft.com/office/drawing/2014/main" id="{FC10AA5B-28D3-4231-AAE1-603BF4FF5FBE}"/>
              </a:ext>
            </a:extLst>
          </p:cNvPr>
          <p:cNvSpPr txBox="1"/>
          <p:nvPr/>
        </p:nvSpPr>
        <p:spPr>
          <a:xfrm>
            <a:off x="4315807" y="5868052"/>
            <a:ext cx="375532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Or, we can use a summation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/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/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/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/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582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 advAuto="0"/>
      <p:bldP spid="17" grpId="1" animBg="1"/>
      <p:bldP spid="18" grpId="0" animBg="1" advAuto="0"/>
      <p:bldP spid="18" grpId="1" animBg="1"/>
      <p:bldP spid="19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8A5C-A5FA-4641-9D4B-D68A98D4B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SOP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596E1-6EC8-4F47-AB87-84B1300C3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3F037B0C-BF20-49FC-8F6F-14E89D21DF04}"/>
              </a:ext>
            </a:extLst>
          </p:cNvPr>
          <p:cNvSpPr/>
          <p:nvPr/>
        </p:nvSpPr>
        <p:spPr>
          <a:xfrm>
            <a:off x="3714279" y="2401888"/>
            <a:ext cx="5143500" cy="825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0" name="Oval">
            <a:extLst>
              <a:ext uri="{FF2B5EF4-FFF2-40B4-BE49-F238E27FC236}">
                <a16:creationId xmlns:a16="http://schemas.microsoft.com/office/drawing/2014/main" id="{A15EA4A5-7740-49A2-B25E-5DC27A7B0D1C}"/>
              </a:ext>
            </a:extLst>
          </p:cNvPr>
          <p:cNvSpPr/>
          <p:nvPr/>
        </p:nvSpPr>
        <p:spPr>
          <a:xfrm>
            <a:off x="2558579" y="2947988"/>
            <a:ext cx="444500" cy="3175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E028DD5A-08C1-47F7-958E-5B2B67F797E8}"/>
              </a:ext>
            </a:extLst>
          </p:cNvPr>
          <p:cNvSpPr/>
          <p:nvPr/>
        </p:nvSpPr>
        <p:spPr>
          <a:xfrm>
            <a:off x="3765079" y="3733800"/>
            <a:ext cx="5143500" cy="2336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horthand Notation for…">
            <a:extLst>
              <a:ext uri="{FF2B5EF4-FFF2-40B4-BE49-F238E27FC236}">
                <a16:creationId xmlns:a16="http://schemas.microsoft.com/office/drawing/2014/main" id="{2C1E300F-96EA-4AAA-BDA3-F272746B8388}"/>
              </a:ext>
            </a:extLst>
          </p:cNvPr>
          <p:cNvSpPr txBox="1"/>
          <p:nvPr/>
        </p:nvSpPr>
        <p:spPr>
          <a:xfrm>
            <a:off x="687998" y="3697288"/>
            <a:ext cx="2409249" cy="52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Shorthand Notation for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Minterms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of 3 Variables</a:t>
            </a:r>
          </a:p>
        </p:txBody>
      </p:sp>
      <p:sp>
        <p:nvSpPr>
          <p:cNvPr id="13" name="ƒ in canonical form:">
            <a:extLst>
              <a:ext uri="{FF2B5EF4-FFF2-40B4-BE49-F238E27FC236}">
                <a16:creationId xmlns:a16="http://schemas.microsoft.com/office/drawing/2014/main" id="{6C370343-AC7C-4334-B610-DC017707B447}"/>
              </a:ext>
            </a:extLst>
          </p:cNvPr>
          <p:cNvSpPr txBox="1"/>
          <p:nvPr/>
        </p:nvSpPr>
        <p:spPr>
          <a:xfrm>
            <a:off x="3460279" y="1219200"/>
            <a:ext cx="2769925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 canonical form:</a:t>
            </a:r>
          </a:p>
        </p:txBody>
      </p:sp>
      <p:sp>
        <p:nvSpPr>
          <p:cNvPr id="14" name="ƒ(A,B,C) = ∑m(3,4,5,6,7)">
            <a:extLst>
              <a:ext uri="{FF2B5EF4-FFF2-40B4-BE49-F238E27FC236}">
                <a16:creationId xmlns:a16="http://schemas.microsoft.com/office/drawing/2014/main" id="{E7F17F8B-89F5-4F15-8E65-568C5BDD237E}"/>
              </a:ext>
            </a:extLst>
          </p:cNvPr>
          <p:cNvSpPr txBox="1"/>
          <p:nvPr/>
        </p:nvSpPr>
        <p:spPr>
          <a:xfrm>
            <a:off x="3726979" y="1728788"/>
            <a:ext cx="259526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(A,B,C) = ∑m(3,4,5,6,7)</a:t>
            </a:r>
          </a:p>
        </p:txBody>
      </p:sp>
      <p:sp>
        <p:nvSpPr>
          <p:cNvPr id="15" name="= m3 + m4 + m5 + m6 + m7">
            <a:extLst>
              <a:ext uri="{FF2B5EF4-FFF2-40B4-BE49-F238E27FC236}">
                <a16:creationId xmlns:a16="http://schemas.microsoft.com/office/drawing/2014/main" id="{AFFA5886-27F9-4576-A13C-35CEB3343755}"/>
              </a:ext>
            </a:extLst>
          </p:cNvPr>
          <p:cNvSpPr txBox="1"/>
          <p:nvPr/>
        </p:nvSpPr>
        <p:spPr>
          <a:xfrm>
            <a:off x="4692179" y="2033588"/>
            <a:ext cx="2704266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m3 + m4 + m5 + m6 + m7</a:t>
            </a:r>
          </a:p>
        </p:txBody>
      </p:sp>
      <p:sp>
        <p:nvSpPr>
          <p:cNvPr id="16" name="canonical form ≠ minimal form">
            <a:extLst>
              <a:ext uri="{FF2B5EF4-FFF2-40B4-BE49-F238E27FC236}">
                <a16:creationId xmlns:a16="http://schemas.microsoft.com/office/drawing/2014/main" id="{7A2F7D17-D834-42D6-80CC-1D67AB74B6E8}"/>
              </a:ext>
            </a:extLst>
          </p:cNvPr>
          <p:cNvSpPr txBox="1"/>
          <p:nvPr/>
        </p:nvSpPr>
        <p:spPr>
          <a:xfrm>
            <a:off x="3472979" y="3344694"/>
            <a:ext cx="383919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canonical form ≠ minimal form</a:t>
            </a:r>
          </a:p>
        </p:txBody>
      </p:sp>
      <p:sp>
        <p:nvSpPr>
          <p:cNvPr id="19" name="2-Level AND/OR…">
            <a:extLst>
              <a:ext uri="{FF2B5EF4-FFF2-40B4-BE49-F238E27FC236}">
                <a16:creationId xmlns:a16="http://schemas.microsoft.com/office/drawing/2014/main" id="{62F1A953-35C2-4054-8FA6-138A8DFF8BCC}"/>
              </a:ext>
            </a:extLst>
          </p:cNvPr>
          <p:cNvSpPr txBox="1"/>
          <p:nvPr/>
        </p:nvSpPr>
        <p:spPr>
          <a:xfrm>
            <a:off x="784386" y="5589588"/>
            <a:ext cx="1681486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2-Level AND/OR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Realization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A2769329-3F49-48AF-BA65-F23F0C6441AA}"/>
              </a:ext>
            </a:extLst>
          </p:cNvPr>
          <p:cNvGrpSpPr/>
          <p:nvPr/>
        </p:nvGrpSpPr>
        <p:grpSpPr>
          <a:xfrm>
            <a:off x="512291" y="1219200"/>
            <a:ext cx="2550057" cy="2346283"/>
            <a:chOff x="0" y="0"/>
            <a:chExt cx="2550056" cy="2346282"/>
          </a:xfrm>
        </p:grpSpPr>
        <p:sp>
          <p:nvSpPr>
            <p:cNvPr id="21" name="A B C minterms…">
              <a:extLst>
                <a:ext uri="{FF2B5EF4-FFF2-40B4-BE49-F238E27FC236}">
                  <a16:creationId xmlns:a16="http://schemas.microsoft.com/office/drawing/2014/main" id="{D5AA62ED-702A-4420-A130-AEBDE86FF1EF}"/>
                </a:ext>
              </a:extLst>
            </p:cNvPr>
            <p:cNvSpPr txBox="1"/>
            <p:nvPr/>
          </p:nvSpPr>
          <p:spPr>
            <a:xfrm>
              <a:off x="0" y="0"/>
              <a:ext cx="2550056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err="1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minterms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endParaRP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           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= m0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= m1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0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m2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m3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m4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m5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m6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m7</a:t>
              </a: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AF20CC38-D3F5-4677-B5AD-5CDCCC57D562}"/>
                </a:ext>
              </a:extLst>
            </p:cNvPr>
            <p:cNvSpPr/>
            <p:nvPr/>
          </p:nvSpPr>
          <p:spPr>
            <a:xfrm>
              <a:off x="65087" y="268287"/>
              <a:ext cx="2387601" cy="158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3F508DAA-A852-4672-B488-FD89E80BD2BF}"/>
                </a:ext>
              </a:extLst>
            </p:cNvPr>
            <p:cNvSpPr/>
            <p:nvPr/>
          </p:nvSpPr>
          <p:spPr>
            <a:xfrm>
              <a:off x="1030287" y="1031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4" name="droppedImage.pdf" descr="droppedImage.pdf">
            <a:extLst>
              <a:ext uri="{FF2B5EF4-FFF2-40B4-BE49-F238E27FC236}">
                <a16:creationId xmlns:a16="http://schemas.microsoft.com/office/drawing/2014/main" id="{28405014-B99B-4475-B390-BFE68882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979" y="4598988"/>
            <a:ext cx="2501900" cy="1016000"/>
          </a:xfrm>
          <a:prstGeom prst="rect">
            <a:avLst/>
          </a:prstGeom>
          <a:ln w="25400"/>
        </p:spPr>
      </p:pic>
      <p:sp>
        <p:nvSpPr>
          <p:cNvPr id="25" name="Line">
            <a:extLst>
              <a:ext uri="{FF2B5EF4-FFF2-40B4-BE49-F238E27FC236}">
                <a16:creationId xmlns:a16="http://schemas.microsoft.com/office/drawing/2014/main" id="{282C7447-6494-45B3-AC2C-EB84A5B077A8}"/>
              </a:ext>
            </a:extLst>
          </p:cNvPr>
          <p:cNvSpPr/>
          <p:nvPr/>
        </p:nvSpPr>
        <p:spPr>
          <a:xfrm>
            <a:off x="3086413" y="3107370"/>
            <a:ext cx="279576" cy="765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432" h="21600" extrusionOk="0">
                <a:moveTo>
                  <a:pt x="5959" y="21600"/>
                </a:moveTo>
                <a:cubicBezTo>
                  <a:pt x="5959" y="21600"/>
                  <a:pt x="21600" y="514"/>
                  <a:pt x="0" y="0"/>
                </a:cubicBezTo>
              </a:path>
            </a:pathLst>
          </a:custGeom>
          <a:ln w="25400">
            <a:solidFill>
              <a:srgbClr val="D21C42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/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               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  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𝑪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𝐀𝐁𝐂</m:t>
                    </m:r>
                  </m:oMath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9BEB27D2-4FCF-4372-9246-AD9F7D66DC75}"/>
              </a:ext>
            </a:extLst>
          </p:cNvPr>
          <p:cNvSpPr/>
          <p:nvPr/>
        </p:nvSpPr>
        <p:spPr>
          <a:xfrm>
            <a:off x="4931836" y="2504494"/>
            <a:ext cx="7493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06658658-5746-4061-A3E8-E7A9CFFB297F}"/>
              </a:ext>
            </a:extLst>
          </p:cNvPr>
          <p:cNvSpPr/>
          <p:nvPr/>
        </p:nvSpPr>
        <p:spPr>
          <a:xfrm>
            <a:off x="5739079" y="2490619"/>
            <a:ext cx="9779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2130B369-0EC2-4B25-9E25-9C9871ABECBA}"/>
              </a:ext>
            </a:extLst>
          </p:cNvPr>
          <p:cNvSpPr/>
          <p:nvPr/>
        </p:nvSpPr>
        <p:spPr>
          <a:xfrm>
            <a:off x="4665929" y="2801769"/>
            <a:ext cx="31242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/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  <a:blipFill>
                <a:blip r:embed="rId4"/>
                <a:stretch>
                  <a:fillRect r="-4703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/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/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  <a:blipFill>
                <a:blip r:embed="rId6"/>
                <a:stretch>
                  <a:fillRect r="-251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/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  <a:blipFill>
                <a:blip r:embed="rId7"/>
                <a:stretch>
                  <a:fillRect r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/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">
            <a:extLst>
              <a:ext uri="{FF2B5EF4-FFF2-40B4-BE49-F238E27FC236}">
                <a16:creationId xmlns:a16="http://schemas.microsoft.com/office/drawing/2014/main" id="{C0B0AAF4-6BC9-4432-8996-250C7E21689A}"/>
              </a:ext>
            </a:extLst>
          </p:cNvPr>
          <p:cNvSpPr/>
          <p:nvPr/>
        </p:nvSpPr>
        <p:spPr>
          <a:xfrm>
            <a:off x="4285779" y="3792148"/>
            <a:ext cx="4102100" cy="21514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/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  <a:blipFill>
                <a:blip r:embed="rId9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/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  <a:blipFill>
                <a:blip r:embed="rId10"/>
                <a:stretch>
                  <a:fillRect r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/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  <a:blipFill>
                <a:blip r:embed="rId11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/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/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  <a:blipFill>
                <a:blip r:embed="rId13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/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  <a:blipFill>
                <a:blip r:embed="rId14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/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  <a:blipFill>
                <a:blip r:embed="rId15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/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/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/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/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17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5" grpId="0" animBg="1"/>
      <p:bldP spid="28" grpId="0"/>
      <p:bldP spid="7" grpId="0" animBg="1" advAuto="0"/>
      <p:bldP spid="7" grpId="1" animBg="1"/>
      <p:bldP spid="8" grpId="0" animBg="1" advAuto="0"/>
      <p:bldP spid="8" grpId="1" animBg="1"/>
      <p:bldP spid="9" grpId="0" animBg="1" advAuto="0"/>
      <p:bldP spid="9" grpId="1" animBg="1"/>
      <p:bldP spid="29" grpId="0"/>
      <p:bldP spid="30" grpId="0"/>
      <p:bldP spid="31" grpId="0"/>
      <p:bldP spid="32" grpId="0"/>
      <p:bldP spid="33" grpId="0"/>
      <p:bldP spid="26" grpId="0" animBg="1"/>
      <p:bldP spid="2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718C-7AE2-4DBE-A3EA-E38ABF25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From Logic to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00B050"/>
                    </a:solidFill>
                    <a:ea typeface="+mn-ea"/>
                    <a:cs typeface="+mn-cs"/>
                  </a:rPr>
                  <a:t>SOP (sum-of-products) leads to two-level logic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Example:</a:t>
                </a:r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𝒀</m:t>
                    </m:r>
                    <m:r>
                      <a:rPr lang="en-US" b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+mn-ea"/>
                                <a:cs typeface="+mn-cs"/>
                              </a:rPr>
                              <m:t>𝑨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d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283" t="-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CEE90A-412D-4EDD-AA6B-2E242CA2D9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C3AB2E1-6A87-415A-805E-82A32A8AF8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000" y="2439578"/>
          <a:ext cx="64643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9" name="VISIO" r:id="rId5" imgW="3042403" imgH="1914286" progId="Visio.Drawing.6">
                  <p:embed/>
                </p:oleObj>
              </mc:Choice>
              <mc:Fallback>
                <p:oleObj name="VISIO" r:id="rId5" imgW="3042403" imgH="1914286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C3AB2E1-6A87-415A-805E-82A32A8AF8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9578"/>
                        <a:ext cx="646430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375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Circuits and Design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01567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63F98C04-8F63-4A5C-935B-43B302F8AAC7}"/>
              </a:ext>
            </a:extLst>
          </p:cNvPr>
          <p:cNvSpPr/>
          <p:nvPr/>
        </p:nvSpPr>
        <p:spPr>
          <a:xfrm>
            <a:off x="1013460" y="4315640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FED65F2A-6A19-45BE-8E17-37FFBB9E71E9}"/>
              </a:ext>
            </a:extLst>
          </p:cNvPr>
          <p:cNvGraphicFramePr/>
          <p:nvPr>
            <p:extLst/>
          </p:nvPr>
        </p:nvGraphicFramePr>
        <p:xfrm>
          <a:off x="914400" y="3479981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4361F7D-AB25-43C1-AEB3-DBCBF9338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Canonical Form: POS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70CBF-A304-4492-A317-4C207B704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Each sum term represents one of the “zeros” of the function…">
            <a:extLst>
              <a:ext uri="{FF2B5EF4-FFF2-40B4-BE49-F238E27FC236}">
                <a16:creationId xmlns:a16="http://schemas.microsoft.com/office/drawing/2014/main" id="{638C40FE-16D0-4FA9-8BE0-47BEE26825C3}"/>
              </a:ext>
            </a:extLst>
          </p:cNvPr>
          <p:cNvSpPr txBox="1"/>
          <p:nvPr/>
        </p:nvSpPr>
        <p:spPr>
          <a:xfrm>
            <a:off x="2984500" y="4618388"/>
            <a:ext cx="5537200" cy="167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For the given input, only the shaded sum term will equal 0 </a:t>
            </a:r>
          </a:p>
          <a:p>
            <a:pPr marL="38100" marR="38100" lvl="2" indent="53340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Anything ANDed with 0 is 0; Output F will be 0</a:t>
            </a:r>
          </a:p>
        </p:txBody>
      </p:sp>
      <p:sp>
        <p:nvSpPr>
          <p:cNvPr id="8" name="A product of sums (pos)">
            <a:extLst>
              <a:ext uri="{FF2B5EF4-FFF2-40B4-BE49-F238E27FC236}">
                <a16:creationId xmlns:a16="http://schemas.microsoft.com/office/drawing/2014/main" id="{D1A94D01-BA83-40E4-B97F-BE6C0AB3FACC}"/>
              </a:ext>
            </a:extLst>
          </p:cNvPr>
          <p:cNvSpPr txBox="1"/>
          <p:nvPr/>
        </p:nvSpPr>
        <p:spPr>
          <a:xfrm>
            <a:off x="379005" y="1978702"/>
            <a:ext cx="3982180" cy="43499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40639" marR="40639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0639" marR="40639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 product of sums (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POS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)</a:t>
            </a: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948AA12E-03E3-4A04-9CFD-E33DB1614720}"/>
              </a:ext>
            </a:extLst>
          </p:cNvPr>
          <p:cNvSpPr/>
          <p:nvPr/>
        </p:nvSpPr>
        <p:spPr>
          <a:xfrm>
            <a:off x="6908800" y="3056288"/>
            <a:ext cx="1235138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sp>
        <p:nvSpPr>
          <p:cNvPr id="11" name="0    0     0">
            <a:extLst>
              <a:ext uri="{FF2B5EF4-FFF2-40B4-BE49-F238E27FC236}">
                <a16:creationId xmlns:a16="http://schemas.microsoft.com/office/drawing/2014/main" id="{F20B9CE7-1283-46B2-980F-2354A545C165}"/>
              </a:ext>
            </a:extLst>
          </p:cNvPr>
          <p:cNvSpPr txBox="1"/>
          <p:nvPr/>
        </p:nvSpPr>
        <p:spPr>
          <a:xfrm>
            <a:off x="4305300" y="3205661"/>
            <a:ext cx="119737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16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0    0</a:t>
            </a:r>
          </a:p>
        </p:txBody>
      </p:sp>
      <p:sp>
        <p:nvSpPr>
          <p:cNvPr id="12" name="0    0    1'">
            <a:extLst>
              <a:ext uri="{FF2B5EF4-FFF2-40B4-BE49-F238E27FC236}">
                <a16:creationId xmlns:a16="http://schemas.microsoft.com/office/drawing/2014/main" id="{48C719A9-E0A3-4EAB-A9D8-058D12621E76}"/>
              </a:ext>
            </a:extLst>
          </p:cNvPr>
          <p:cNvSpPr txBox="1"/>
          <p:nvPr/>
        </p:nvSpPr>
        <p:spPr>
          <a:xfrm>
            <a:off x="5668290" y="3205661"/>
            <a:ext cx="1088118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0   1</a:t>
            </a:r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F603B30E-F36B-4032-8299-28287A8EFADD}"/>
              </a:ext>
            </a:extLst>
          </p:cNvPr>
          <p:cNvGrpSpPr/>
          <p:nvPr/>
        </p:nvGrpSpPr>
        <p:grpSpPr>
          <a:xfrm>
            <a:off x="5350537" y="1883418"/>
            <a:ext cx="1994930" cy="1169843"/>
            <a:chOff x="1172237" y="-12630"/>
            <a:chExt cx="1994930" cy="1523563"/>
          </a:xfrm>
        </p:grpSpPr>
        <p:sp>
          <p:nvSpPr>
            <p:cNvPr id="16" name="sums">
              <a:extLst>
                <a:ext uri="{FF2B5EF4-FFF2-40B4-BE49-F238E27FC236}">
                  <a16:creationId xmlns:a16="http://schemas.microsoft.com/office/drawing/2014/main" id="{F3C4C0B8-9C7C-4CDB-8B18-4A6C0204100A}"/>
                </a:ext>
              </a:extLst>
            </p:cNvPr>
            <p:cNvSpPr txBox="1"/>
            <p:nvPr/>
          </p:nvSpPr>
          <p:spPr>
            <a:xfrm>
              <a:off x="1993900" y="1162120"/>
              <a:ext cx="720710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sums</a:t>
              </a: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691AF130-CFBE-418D-BEA3-A0F7BB75A9EC}"/>
                </a:ext>
              </a:extLst>
            </p:cNvPr>
            <p:cNvSpPr/>
            <p:nvPr/>
          </p:nvSpPr>
          <p:spPr>
            <a:xfrm>
              <a:off x="1172237" y="718914"/>
              <a:ext cx="818113" cy="44032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4D2C7C5F-2063-4648-8309-714F174057F6}"/>
                </a:ext>
              </a:extLst>
            </p:cNvPr>
            <p:cNvSpPr/>
            <p:nvPr/>
          </p:nvSpPr>
          <p:spPr>
            <a:xfrm>
              <a:off x="2222500" y="718915"/>
              <a:ext cx="140356" cy="44848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949F6BBA-5DFD-43C7-88B9-0FF65192AB11}"/>
                </a:ext>
              </a:extLst>
            </p:cNvPr>
            <p:cNvSpPr/>
            <p:nvPr/>
          </p:nvSpPr>
          <p:spPr>
            <a:xfrm flipH="1">
              <a:off x="2748991" y="741948"/>
              <a:ext cx="418176" cy="418176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products">
              <a:extLst>
                <a:ext uri="{FF2B5EF4-FFF2-40B4-BE49-F238E27FC236}">
                  <a16:creationId xmlns:a16="http://schemas.microsoft.com/office/drawing/2014/main" id="{D2219916-00C1-4087-8C2B-4F764A9FA183}"/>
                </a:ext>
              </a:extLst>
            </p:cNvPr>
            <p:cNvSpPr txBox="1"/>
            <p:nvPr/>
          </p:nvSpPr>
          <p:spPr>
            <a:xfrm>
              <a:off x="1742699" y="-12630"/>
              <a:ext cx="1089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products</a:t>
              </a: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8F7264F-6CC1-4B9F-8923-4D4C80CF6AB2}"/>
                </a:ext>
              </a:extLst>
            </p:cNvPr>
            <p:cNvSpPr/>
            <p:nvPr/>
          </p:nvSpPr>
          <p:spPr>
            <a:xfrm flipV="1">
              <a:off x="1689098" y="293607"/>
              <a:ext cx="266901" cy="23912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CD79C05F-5A42-422C-9AC1-7D52A1DC9F72}"/>
                </a:ext>
              </a:extLst>
            </p:cNvPr>
            <p:cNvSpPr/>
            <p:nvPr/>
          </p:nvSpPr>
          <p:spPr>
            <a:xfrm flipH="1" flipV="1">
              <a:off x="2425544" y="278705"/>
              <a:ext cx="461830" cy="20685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FBC975D9-ADCD-45CF-8843-176B5D196061}"/>
              </a:ext>
            </a:extLst>
          </p:cNvPr>
          <p:cNvSpPr/>
          <p:nvPr/>
        </p:nvSpPr>
        <p:spPr>
          <a:xfrm flipV="1">
            <a:off x="8020176" y="2971916"/>
            <a:ext cx="361823" cy="32488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5B6188B8-7146-43D4-8092-0355A90F3E79}"/>
              </a:ext>
            </a:extLst>
          </p:cNvPr>
          <p:cNvSpPr/>
          <p:nvPr/>
        </p:nvSpPr>
        <p:spPr>
          <a:xfrm>
            <a:off x="7794043" y="3696402"/>
            <a:ext cx="226133" cy="489564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6" name="Group">
            <a:extLst>
              <a:ext uri="{FF2B5EF4-FFF2-40B4-BE49-F238E27FC236}">
                <a16:creationId xmlns:a16="http://schemas.microsoft.com/office/drawing/2014/main" id="{126C9902-CB4E-4F48-9E1E-70B62F1DD281}"/>
              </a:ext>
            </a:extLst>
          </p:cNvPr>
          <p:cNvGrpSpPr/>
          <p:nvPr/>
        </p:nvGrpSpPr>
        <p:grpSpPr>
          <a:xfrm>
            <a:off x="2689795" y="3678587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B287F593-9830-4A56-A019-D5BB0B40E933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FA13E1C5-AAAD-475B-A32E-E7DE9D521E2E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6246EA20-F200-42FA-8598-9E4D3E29C503}"/>
              </a:ext>
            </a:extLst>
          </p:cNvPr>
          <p:cNvGrpSpPr/>
          <p:nvPr/>
        </p:nvGrpSpPr>
        <p:grpSpPr>
          <a:xfrm>
            <a:off x="2759877" y="3678588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FCA2D178-737E-4E28-963B-449261F222C3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96570265-36D6-4F9C-BD59-A6ACE6D4A463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D66BD93-0023-48F1-977A-F312EA6D5B01}"/>
              </a:ext>
            </a:extLst>
          </p:cNvPr>
          <p:cNvGrpSpPr/>
          <p:nvPr/>
        </p:nvGrpSpPr>
        <p:grpSpPr>
          <a:xfrm>
            <a:off x="2757892" y="3678588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E7B09B6B-BEBE-488F-AE23-5532E3FC267D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60639047-B95B-4A8C-BC1F-D93F3A95C288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/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/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/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/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/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/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4CA35149-0144-404D-86D8-C32F256C4EA3}"/>
              </a:ext>
            </a:extLst>
          </p:cNvPr>
          <p:cNvSpPr/>
          <p:nvPr/>
        </p:nvSpPr>
        <p:spPr>
          <a:xfrm>
            <a:off x="662462" y="2673008"/>
            <a:ext cx="4572000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Each sum term represents one of the “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zeros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” of the function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C58CB52-6C96-4FB3-8141-623A12551306}"/>
              </a:ext>
            </a:extLst>
          </p:cNvPr>
          <p:cNvSpPr/>
          <p:nvPr/>
        </p:nvSpPr>
        <p:spPr>
          <a:xfrm>
            <a:off x="7655184" y="2658932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D56E98D-D5CA-4647-8A62-9AE7C946164B}"/>
              </a:ext>
            </a:extLst>
          </p:cNvPr>
          <p:cNvSpPr/>
          <p:nvPr/>
        </p:nvSpPr>
        <p:spPr>
          <a:xfrm>
            <a:off x="7014378" y="4198780"/>
            <a:ext cx="21028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 this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/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0    0    1'">
            <a:extLst>
              <a:ext uri="{FF2B5EF4-FFF2-40B4-BE49-F238E27FC236}">
                <a16:creationId xmlns:a16="http://schemas.microsoft.com/office/drawing/2014/main" id="{81DAA4C6-9030-4E5E-A992-49E74233E7E5}"/>
              </a:ext>
            </a:extLst>
          </p:cNvPr>
          <p:cNvSpPr txBox="1"/>
          <p:nvPr/>
        </p:nvSpPr>
        <p:spPr>
          <a:xfrm>
            <a:off x="6932058" y="3194803"/>
            <a:ext cx="111120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1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D62065-419A-4013-8E2E-71A3D8DFD44A}"/>
              </a:ext>
            </a:extLst>
          </p:cNvPr>
          <p:cNvSpPr/>
          <p:nvPr/>
        </p:nvSpPr>
        <p:spPr>
          <a:xfrm>
            <a:off x="1189037" y="1002268"/>
            <a:ext cx="6888163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have another from of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/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DeMorgan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</m:e>
                    </m:acc>
                  </m:oMath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blipFill>
                <a:blip r:embed="rId9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3606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23" grpId="0" animBg="1"/>
      <p:bldP spid="24" grpId="0" animBg="1"/>
      <p:bldP spid="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6" grpId="0" animBg="1"/>
      <p:bldP spid="47" grpId="0" animBg="1"/>
      <p:bldP spid="4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">
            <a:extLst>
              <a:ext uri="{FF2B5EF4-FFF2-40B4-BE49-F238E27FC236}">
                <a16:creationId xmlns:a16="http://schemas.microsoft.com/office/drawing/2014/main" id="{6C589A3D-DA3F-4757-8DE3-8EE6FF5663FA}"/>
              </a:ext>
            </a:extLst>
          </p:cNvPr>
          <p:cNvGraphicFramePr/>
          <p:nvPr>
            <p:extLst/>
          </p:nvPr>
        </p:nvGraphicFramePr>
        <p:xfrm>
          <a:off x="585117" y="118385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EFD1A8B-11B1-4001-A39E-B55EC4E4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 A=0, B=1, C=0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57A79-795E-4A71-977D-F1E91124B5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nly one of the products will be 0, anything ANDed with 0 is 0…">
            <a:extLst>
              <a:ext uri="{FF2B5EF4-FFF2-40B4-BE49-F238E27FC236}">
                <a16:creationId xmlns:a16="http://schemas.microsoft.com/office/drawing/2014/main" id="{57C709D7-A43A-4F3C-836C-3C9FCBA36342}"/>
              </a:ext>
            </a:extLst>
          </p:cNvPr>
          <p:cNvSpPr txBox="1"/>
          <p:nvPr/>
        </p:nvSpPr>
        <p:spPr>
          <a:xfrm>
            <a:off x="1130300" y="5562600"/>
            <a:ext cx="6875661" cy="7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Only one of the products will be 0, anything ANDed with 0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Therefore, the output is F = 0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A981AFB2-2B8B-41D6-BC58-F0C274F01E7B}"/>
              </a:ext>
            </a:extLst>
          </p:cNvPr>
          <p:cNvSpPr/>
          <p:nvPr/>
        </p:nvSpPr>
        <p:spPr>
          <a:xfrm>
            <a:off x="5359400" y="3340100"/>
            <a:ext cx="30988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31066297-2771-4F6B-86CD-1E64680ECE00}"/>
              </a:ext>
            </a:extLst>
          </p:cNvPr>
          <p:cNvSpPr/>
          <p:nvPr/>
        </p:nvSpPr>
        <p:spPr>
          <a:xfrm>
            <a:off x="6324600" y="4875768"/>
            <a:ext cx="977900" cy="316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F0841FCF-1C3C-49ED-8ADF-5062D64A37C3}"/>
              </a:ext>
            </a:extLst>
          </p:cNvPr>
          <p:cNvSpPr/>
          <p:nvPr/>
        </p:nvSpPr>
        <p:spPr>
          <a:xfrm>
            <a:off x="5003800" y="1816100"/>
            <a:ext cx="37338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BF29A758-621D-4BFD-B869-0E5E82B4C473}"/>
              </a:ext>
            </a:extLst>
          </p:cNvPr>
          <p:cNvSpPr txBox="1"/>
          <p:nvPr/>
        </p:nvSpPr>
        <p:spPr>
          <a:xfrm>
            <a:off x="5410200" y="3331139"/>
            <a:ext cx="28112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BE7B6A2-07D9-489F-AB4C-8158991ACDCF}"/>
              </a:ext>
            </a:extLst>
          </p:cNvPr>
          <p:cNvSpPr txBox="1"/>
          <p:nvPr/>
        </p:nvSpPr>
        <p:spPr>
          <a:xfrm>
            <a:off x="66294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0">
            <a:extLst>
              <a:ext uri="{FF2B5EF4-FFF2-40B4-BE49-F238E27FC236}">
                <a16:creationId xmlns:a16="http://schemas.microsoft.com/office/drawing/2014/main" id="{1AD8C727-0908-4BA5-A22E-DB278C484B63}"/>
              </a:ext>
            </a:extLst>
          </p:cNvPr>
          <p:cNvSpPr txBox="1"/>
          <p:nvPr/>
        </p:nvSpPr>
        <p:spPr>
          <a:xfrm>
            <a:off x="78867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grpSp>
        <p:nvGrpSpPr>
          <p:cNvPr id="16" name="Group">
            <a:extLst>
              <a:ext uri="{FF2B5EF4-FFF2-40B4-BE49-F238E27FC236}">
                <a16:creationId xmlns:a16="http://schemas.microsoft.com/office/drawing/2014/main" id="{6AA9FDB8-E6E5-4836-B130-B96836A02767}"/>
              </a:ext>
            </a:extLst>
          </p:cNvPr>
          <p:cNvGrpSpPr/>
          <p:nvPr/>
        </p:nvGrpSpPr>
        <p:grpSpPr>
          <a:xfrm>
            <a:off x="5105400" y="1457241"/>
            <a:ext cx="3429001" cy="349418"/>
            <a:chOff x="0" y="0"/>
            <a:chExt cx="3429000" cy="349417"/>
          </a:xfrm>
        </p:grpSpPr>
        <p:sp>
          <p:nvSpPr>
            <p:cNvPr id="17" name="Line">
              <a:extLst>
                <a:ext uri="{FF2B5EF4-FFF2-40B4-BE49-F238E27FC236}">
                  <a16:creationId xmlns:a16="http://schemas.microsoft.com/office/drawing/2014/main" id="{2C04B255-B3C0-472A-97A2-5036B0ACF119}"/>
                </a:ext>
              </a:extLst>
            </p:cNvPr>
            <p:cNvSpPr/>
            <p:nvPr/>
          </p:nvSpPr>
          <p:spPr>
            <a:xfrm flipV="1">
              <a:off x="-1" y="0"/>
              <a:ext cx="2" cy="34615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B7287BBA-4376-4A19-8143-D2E84C68A9EF}"/>
                </a:ext>
              </a:extLst>
            </p:cNvPr>
            <p:cNvSpPr/>
            <p:nvPr/>
          </p:nvSpPr>
          <p:spPr>
            <a:xfrm flipV="1">
              <a:off x="4318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F70BCB00-3178-46C8-B1EE-AB3E26409E20}"/>
                </a:ext>
              </a:extLst>
            </p:cNvPr>
            <p:cNvSpPr/>
            <p:nvPr/>
          </p:nvSpPr>
          <p:spPr>
            <a:xfrm flipV="1">
              <a:off x="863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F3F93D18-2F78-4C43-AECE-0A1C49946447}"/>
                </a:ext>
              </a:extLst>
            </p:cNvPr>
            <p:cNvSpPr/>
            <p:nvPr/>
          </p:nvSpPr>
          <p:spPr>
            <a:xfrm flipV="1">
              <a:off x="1244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B40DB1C-5E07-4B53-B8A9-D18E040397EC}"/>
                </a:ext>
              </a:extLst>
            </p:cNvPr>
            <p:cNvSpPr/>
            <p:nvPr/>
          </p:nvSpPr>
          <p:spPr>
            <a:xfrm flipV="1">
              <a:off x="16891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4E7782B8-B19C-43DA-98BE-F6D322370007}"/>
                </a:ext>
              </a:extLst>
            </p:cNvPr>
            <p:cNvSpPr/>
            <p:nvPr/>
          </p:nvSpPr>
          <p:spPr>
            <a:xfrm flipV="1">
              <a:off x="20574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FB0F2B7B-9660-4A5F-B365-1D2C940CD7D5}"/>
                </a:ext>
              </a:extLst>
            </p:cNvPr>
            <p:cNvSpPr/>
            <p:nvPr/>
          </p:nvSpPr>
          <p:spPr>
            <a:xfrm flipV="1">
              <a:off x="25146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" name="Line">
              <a:extLst>
                <a:ext uri="{FF2B5EF4-FFF2-40B4-BE49-F238E27FC236}">
                  <a16:creationId xmlns:a16="http://schemas.microsoft.com/office/drawing/2014/main" id="{0C5CC9B1-4CC3-459C-A7A8-9E1BDB4D0F95}"/>
                </a:ext>
              </a:extLst>
            </p:cNvPr>
            <p:cNvSpPr/>
            <p:nvPr/>
          </p:nvSpPr>
          <p:spPr>
            <a:xfrm flipV="1">
              <a:off x="29591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Line">
              <a:extLst>
                <a:ext uri="{FF2B5EF4-FFF2-40B4-BE49-F238E27FC236}">
                  <a16:creationId xmlns:a16="http://schemas.microsoft.com/office/drawing/2014/main" id="{5742E7C4-D32C-4EA0-BDCF-3C11FECF0712}"/>
                </a:ext>
              </a:extLst>
            </p:cNvPr>
            <p:cNvSpPr/>
            <p:nvPr/>
          </p:nvSpPr>
          <p:spPr>
            <a:xfrm flipV="1">
              <a:off x="34290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6" name="droppedImage.pdf" descr="droppedImage.pdf">
            <a:extLst>
              <a:ext uri="{FF2B5EF4-FFF2-40B4-BE49-F238E27FC236}">
                <a16:creationId xmlns:a16="http://schemas.microsoft.com/office/drawing/2014/main" id="{8BBD6E59-D84B-4BCE-86E6-B978B124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6451600" y="4025900"/>
            <a:ext cx="622300" cy="508000"/>
          </a:xfrm>
          <a:prstGeom prst="rect">
            <a:avLst/>
          </a:prstGeom>
          <a:ln w="25400"/>
        </p:spPr>
      </p:pic>
      <p:pic>
        <p:nvPicPr>
          <p:cNvPr id="27" name="droppedImage.pdf" descr="droppedImage.pdf">
            <a:extLst>
              <a:ext uri="{FF2B5EF4-FFF2-40B4-BE49-F238E27FC236}">
                <a16:creationId xmlns:a16="http://schemas.microsoft.com/office/drawing/2014/main" id="{E5705BD9-36F9-4226-97CB-BEFB62539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5232400" y="2667000"/>
            <a:ext cx="622300" cy="508000"/>
          </a:xfrm>
          <a:prstGeom prst="rect">
            <a:avLst/>
          </a:prstGeom>
          <a:ln w="25400"/>
        </p:spPr>
      </p:pic>
      <p:pic>
        <p:nvPicPr>
          <p:cNvPr id="28" name="droppedImage.pdf" descr="droppedImage.pdf">
            <a:extLst>
              <a:ext uri="{FF2B5EF4-FFF2-40B4-BE49-F238E27FC236}">
                <a16:creationId xmlns:a16="http://schemas.microsoft.com/office/drawing/2014/main" id="{30A15003-BAD0-4478-A3E2-2C83171B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457950" y="2660650"/>
            <a:ext cx="622300" cy="508000"/>
          </a:xfrm>
          <a:prstGeom prst="rect">
            <a:avLst/>
          </a:prstGeom>
          <a:ln w="25400"/>
        </p:spPr>
      </p:pic>
      <p:pic>
        <p:nvPicPr>
          <p:cNvPr id="29" name="droppedImage.pdf" descr="droppedImage.pdf">
            <a:extLst>
              <a:ext uri="{FF2B5EF4-FFF2-40B4-BE49-F238E27FC236}">
                <a16:creationId xmlns:a16="http://schemas.microsoft.com/office/drawing/2014/main" id="{FB13C51D-7B39-4A7A-B1DB-E9EA95BAC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7715250" y="2660650"/>
            <a:ext cx="622300" cy="508000"/>
          </a:xfrm>
          <a:prstGeom prst="rect">
            <a:avLst/>
          </a:prstGeom>
          <a:ln w="25400"/>
        </p:spPr>
      </p:pic>
      <p:sp>
        <p:nvSpPr>
          <p:cNvPr id="30" name="Line">
            <a:extLst>
              <a:ext uri="{FF2B5EF4-FFF2-40B4-BE49-F238E27FC236}">
                <a16:creationId xmlns:a16="http://schemas.microsoft.com/office/drawing/2014/main" id="{53BC9D9C-7BEF-47AB-B264-30E0AB7B87F1}"/>
              </a:ext>
            </a:extLst>
          </p:cNvPr>
          <p:cNvSpPr/>
          <p:nvPr/>
        </p:nvSpPr>
        <p:spPr>
          <a:xfrm flipH="1" flipV="1">
            <a:off x="5118100" y="2209800"/>
            <a:ext cx="292100" cy="35560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E9686D0E-CA4D-44EE-83DE-4CF16F5AF04E}"/>
              </a:ext>
            </a:extLst>
          </p:cNvPr>
          <p:cNvSpPr/>
          <p:nvPr/>
        </p:nvSpPr>
        <p:spPr>
          <a:xfrm flipV="1">
            <a:off x="55499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ECAEFFA5-7077-48F3-87E1-2F1F4FF4C794}"/>
              </a:ext>
            </a:extLst>
          </p:cNvPr>
          <p:cNvSpPr/>
          <p:nvPr/>
        </p:nvSpPr>
        <p:spPr>
          <a:xfrm flipV="1">
            <a:off x="5689600" y="2213058"/>
            <a:ext cx="2921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E8E9E4B4-1778-4CAB-B800-DFF5F59A6F0F}"/>
              </a:ext>
            </a:extLst>
          </p:cNvPr>
          <p:cNvSpPr/>
          <p:nvPr/>
        </p:nvSpPr>
        <p:spPr>
          <a:xfrm flipH="1" flipV="1">
            <a:off x="6362700" y="2213058"/>
            <a:ext cx="2540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1A9D5758-2765-4EAB-8C40-9162614B58EF}"/>
              </a:ext>
            </a:extLst>
          </p:cNvPr>
          <p:cNvSpPr/>
          <p:nvPr/>
        </p:nvSpPr>
        <p:spPr>
          <a:xfrm flipV="1">
            <a:off x="680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BEF305BE-F8BC-43F9-B398-2D500E3BEA5B}"/>
              </a:ext>
            </a:extLst>
          </p:cNvPr>
          <p:cNvSpPr/>
          <p:nvPr/>
        </p:nvSpPr>
        <p:spPr>
          <a:xfrm flipV="1">
            <a:off x="6908800" y="2213058"/>
            <a:ext cx="2667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1F0C1C40-CD1C-42FA-A459-09E6F7F6B677}"/>
              </a:ext>
            </a:extLst>
          </p:cNvPr>
          <p:cNvSpPr/>
          <p:nvPr/>
        </p:nvSpPr>
        <p:spPr>
          <a:xfrm flipH="1" flipV="1">
            <a:off x="7632700" y="2213058"/>
            <a:ext cx="254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:a16="http://schemas.microsoft.com/office/drawing/2014/main" id="{9BEA0F0D-E4EE-4D89-9F2C-0181F2143EC9}"/>
              </a:ext>
            </a:extLst>
          </p:cNvPr>
          <p:cNvSpPr/>
          <p:nvPr/>
        </p:nvSpPr>
        <p:spPr>
          <a:xfrm flipV="1">
            <a:off x="807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57EEE0FA-C54E-49FF-B43B-C2B1501B5965}"/>
              </a:ext>
            </a:extLst>
          </p:cNvPr>
          <p:cNvSpPr/>
          <p:nvPr/>
        </p:nvSpPr>
        <p:spPr>
          <a:xfrm flipV="1">
            <a:off x="8166100" y="2213058"/>
            <a:ext cx="381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821A9FCC-E518-4D05-B08B-D80231213CE1}"/>
              </a:ext>
            </a:extLst>
          </p:cNvPr>
          <p:cNvSpPr/>
          <p:nvPr/>
        </p:nvSpPr>
        <p:spPr>
          <a:xfrm flipH="1" flipV="1">
            <a:off x="5664200" y="35814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F79C6E19-25B4-4ECC-9831-053D7952D8B7}"/>
              </a:ext>
            </a:extLst>
          </p:cNvPr>
          <p:cNvSpPr/>
          <p:nvPr/>
        </p:nvSpPr>
        <p:spPr>
          <a:xfrm flipV="1">
            <a:off x="7086600" y="35687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93990A8-870F-4221-917C-D55560962ED6}"/>
              </a:ext>
            </a:extLst>
          </p:cNvPr>
          <p:cNvSpPr/>
          <p:nvPr/>
        </p:nvSpPr>
        <p:spPr>
          <a:xfrm flipV="1">
            <a:off x="6781799" y="3694438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ED730BA0-B56C-42BC-A877-C156B1993146}"/>
              </a:ext>
            </a:extLst>
          </p:cNvPr>
          <p:cNvSpPr/>
          <p:nvPr/>
        </p:nvSpPr>
        <p:spPr>
          <a:xfrm flipV="1">
            <a:off x="6769099" y="4648200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/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  <a:blipFill>
                <a:blip r:embed="rId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">
            <a:extLst>
              <a:ext uri="{FF2B5EF4-FFF2-40B4-BE49-F238E27FC236}">
                <a16:creationId xmlns:a16="http://schemas.microsoft.com/office/drawing/2014/main" id="{6B2E93B1-EC3F-44ED-B5F9-5F1FA91B8185}"/>
              </a:ext>
            </a:extLst>
          </p:cNvPr>
          <p:cNvSpPr/>
          <p:nvPr/>
        </p:nvSpPr>
        <p:spPr>
          <a:xfrm>
            <a:off x="2846491" y="1223736"/>
            <a:ext cx="1067708" cy="32893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/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/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/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/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/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/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/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  <a:blipFill>
                <a:blip r:embed="rId11"/>
                <a:stretch>
                  <a:fillRect r="-24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/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9E40513-CEB7-4EA5-B54C-584F31F5EDA8}"/>
              </a:ext>
            </a:extLst>
          </p:cNvPr>
          <p:cNvSpPr/>
          <p:nvPr/>
        </p:nvSpPr>
        <p:spPr>
          <a:xfrm>
            <a:off x="2856341" y="1147355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0  1  0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B5B75161-4B32-4AA3-9F28-77FF47DC3A25}"/>
              </a:ext>
            </a:extLst>
          </p:cNvPr>
          <p:cNvSpPr/>
          <p:nvPr/>
        </p:nvSpPr>
        <p:spPr>
          <a:xfrm flipH="1" flipV="1">
            <a:off x="3924048" y="1371601"/>
            <a:ext cx="520139" cy="6588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6C90C8-1884-4B6C-BCCB-82DD8D095BE9}"/>
              </a:ext>
            </a:extLst>
          </p:cNvPr>
          <p:cNvSpPr/>
          <p:nvPr/>
        </p:nvSpPr>
        <p:spPr>
          <a:xfrm>
            <a:off x="3029787" y="888799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2292129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49" grpId="0" animBg="1"/>
      <p:bldP spid="55" grpId="0"/>
      <p:bldP spid="56" grpId="0"/>
      <p:bldP spid="57" grpId="0"/>
      <p:bldP spid="58" grpId="0"/>
      <p:bldP spid="9" grpId="0"/>
      <p:bldP spid="44" grpId="0" animBg="1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CDC7-2E74-488A-9241-082111FA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POS: How to Write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11AEA-4A99-4DAB-BA61-966FFCB5A4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7E7B6548-74A8-4927-B38D-2C826F9A322B}"/>
              </a:ext>
            </a:extLst>
          </p:cNvPr>
          <p:cNvSpPr/>
          <p:nvPr/>
        </p:nvSpPr>
        <p:spPr>
          <a:xfrm>
            <a:off x="1689100" y="3860800"/>
            <a:ext cx="48133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Maxterm form:">
            <a:extLst>
              <a:ext uri="{FF2B5EF4-FFF2-40B4-BE49-F238E27FC236}">
                <a16:creationId xmlns:a16="http://schemas.microsoft.com/office/drawing/2014/main" id="{BBB9ABE5-2810-4D4F-8D63-1CEEA96F16EE}"/>
              </a:ext>
            </a:extLst>
          </p:cNvPr>
          <p:cNvSpPr txBox="1"/>
          <p:nvPr/>
        </p:nvSpPr>
        <p:spPr>
          <a:xfrm>
            <a:off x="1485900" y="3568700"/>
            <a:ext cx="1731243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Maxterm form:</a:t>
            </a:r>
          </a:p>
        </p:txBody>
      </p:sp>
      <p:sp>
        <p:nvSpPr>
          <p:cNvPr id="8" name="Find truth table rows where ƒ is 0…">
            <a:extLst>
              <a:ext uri="{FF2B5EF4-FFF2-40B4-BE49-F238E27FC236}">
                <a16:creationId xmlns:a16="http://schemas.microsoft.com/office/drawing/2014/main" id="{82BA7707-ABF3-476B-BEFE-A70AAB7699CB}"/>
              </a:ext>
            </a:extLst>
          </p:cNvPr>
          <p:cNvSpPr txBox="1"/>
          <p:nvPr/>
        </p:nvSpPr>
        <p:spPr>
          <a:xfrm>
            <a:off x="1676400" y="3848100"/>
            <a:ext cx="4876800" cy="169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Find truth table rows where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2.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in input col ➙ true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3.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 in input col ➙ complemented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4.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 the literals to get a Maxterm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5.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AND together all the Maxterms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/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 i="1">
                    <a:solidFill>
                      <a:srgbClr val="DA273E"/>
                    </a:solidFill>
                    <a:uFill>
                      <a:solidFill>
                        <a:srgbClr val="DA273E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Or just remember, POS of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𝑭</m:t>
                    </m:r>
                  </m:oMath>
                </a14:m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is the same as the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DeMorgan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𝑭</m:t>
                        </m:r>
                      </m:e>
                    </m:acc>
                  </m:oMath>
                </a14:m>
                <a:r>
                  <a:rPr kumimoji="0" lang="fa-IR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!!</a:t>
                </a:r>
                <a:endParaRPr kumimoji="0" sz="1800" b="1" i="1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blipFill>
                <a:blip r:embed="rId2"/>
                <a:stretch>
                  <a:fillRect l="-748" t="-15789" b="-2807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">
            <a:extLst>
              <a:ext uri="{FF2B5EF4-FFF2-40B4-BE49-F238E27FC236}">
                <a16:creationId xmlns:a16="http://schemas.microsoft.com/office/drawing/2014/main" id="{87BCAEDC-25A2-4DD6-974A-68646557BA39}"/>
              </a:ext>
            </a:extLst>
          </p:cNvPr>
          <p:cNvSpPr/>
          <p:nvPr/>
        </p:nvSpPr>
        <p:spPr>
          <a:xfrm>
            <a:off x="1013460" y="1860888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25" name="Table">
            <a:extLst>
              <a:ext uri="{FF2B5EF4-FFF2-40B4-BE49-F238E27FC236}">
                <a16:creationId xmlns:a16="http://schemas.microsoft.com/office/drawing/2014/main" id="{76713C7B-1187-4C1A-A24D-1A065BCEF438}"/>
              </a:ext>
            </a:extLst>
          </p:cNvPr>
          <p:cNvGraphicFramePr/>
          <p:nvPr>
            <p:extLst/>
          </p:nvPr>
        </p:nvGraphicFramePr>
        <p:xfrm>
          <a:off x="914400" y="1025229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6" name="Group">
            <a:extLst>
              <a:ext uri="{FF2B5EF4-FFF2-40B4-BE49-F238E27FC236}">
                <a16:creationId xmlns:a16="http://schemas.microsoft.com/office/drawing/2014/main" id="{F5E062CA-797F-444D-BA14-D42559342924}"/>
              </a:ext>
            </a:extLst>
          </p:cNvPr>
          <p:cNvGrpSpPr/>
          <p:nvPr/>
        </p:nvGrpSpPr>
        <p:grpSpPr>
          <a:xfrm>
            <a:off x="2689795" y="1223835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064AE1E4-8498-412F-8A71-267DDAC2B688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7DF50DE1-E3B0-46C2-BAC9-A0899E1003E8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5FF0DABD-CB61-484B-8B18-1E191D52C8C2}"/>
              </a:ext>
            </a:extLst>
          </p:cNvPr>
          <p:cNvGrpSpPr/>
          <p:nvPr/>
        </p:nvGrpSpPr>
        <p:grpSpPr>
          <a:xfrm>
            <a:off x="2694061" y="1223836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75F7033D-1E86-4DC7-97F9-E3D49DDCD21A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4D29AC8B-32EB-49B7-8C72-A25AD1E017E8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B41CE85-0C47-4CB8-A2B4-C7DA844BCFB7}"/>
              </a:ext>
            </a:extLst>
          </p:cNvPr>
          <p:cNvGrpSpPr/>
          <p:nvPr/>
        </p:nvGrpSpPr>
        <p:grpSpPr>
          <a:xfrm>
            <a:off x="2692077" y="1223836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E61486-42CD-4382-9727-85DD8A104354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898E7858-C973-4FFC-B9EB-8B5D34AD7BD2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/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/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/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/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/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/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/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/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/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 +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979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2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2C55A-8E3C-40CC-BDE4-0AD2C23E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POS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6BC8DF-D9B5-4AD6-8330-AA6896693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Oval">
            <a:extLst>
              <a:ext uri="{FF2B5EF4-FFF2-40B4-BE49-F238E27FC236}">
                <a16:creationId xmlns:a16="http://schemas.microsoft.com/office/drawing/2014/main" id="{0E696269-E970-4E93-A60B-5330857434D3}"/>
              </a:ext>
            </a:extLst>
          </p:cNvPr>
          <p:cNvSpPr/>
          <p:nvPr/>
        </p:nvSpPr>
        <p:spPr>
          <a:xfrm>
            <a:off x="3025140" y="4547456"/>
            <a:ext cx="431800" cy="3429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A B C Maxterms…">
            <a:extLst>
              <a:ext uri="{FF2B5EF4-FFF2-40B4-BE49-F238E27FC236}">
                <a16:creationId xmlns:a16="http://schemas.microsoft.com/office/drawing/2014/main" id="{48F06736-35C6-4BE3-BB4F-6B44D2E8C246}"/>
              </a:ext>
            </a:extLst>
          </p:cNvPr>
          <p:cNvSpPr txBox="1"/>
          <p:nvPr/>
        </p:nvSpPr>
        <p:spPr>
          <a:xfrm>
            <a:off x="608012" y="2617100"/>
            <a:ext cx="2888291" cy="2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095500" algn="l"/>
                <a:tab pos="2781300" algn="l"/>
              </a:tabLst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		Maxterms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0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M0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1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M1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0		= M2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1		= M3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0		= M4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1		= M5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0		= M6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1		= M7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1BAC023B-0ED1-4488-83F4-5642E7AA9363}"/>
              </a:ext>
            </a:extLst>
          </p:cNvPr>
          <p:cNvSpPr/>
          <p:nvPr/>
        </p:nvSpPr>
        <p:spPr>
          <a:xfrm>
            <a:off x="673100" y="2923488"/>
            <a:ext cx="2745206" cy="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778A6D3-A543-4169-A940-7F0B72EBCA5D}"/>
              </a:ext>
            </a:extLst>
          </p:cNvPr>
          <p:cNvSpPr/>
          <p:nvPr/>
        </p:nvSpPr>
        <p:spPr>
          <a:xfrm flipH="1">
            <a:off x="1614874" y="2618687"/>
            <a:ext cx="23425" cy="2486601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Maxterm Shorthand Notation…">
            <a:extLst>
              <a:ext uri="{FF2B5EF4-FFF2-40B4-BE49-F238E27FC236}">
                <a16:creationId xmlns:a16="http://schemas.microsoft.com/office/drawing/2014/main" id="{46FE4B32-9E80-441A-B4A2-EB9DC71D5020}"/>
              </a:ext>
            </a:extLst>
          </p:cNvPr>
          <p:cNvSpPr txBox="1"/>
          <p:nvPr/>
        </p:nvSpPr>
        <p:spPr>
          <a:xfrm>
            <a:off x="302660" y="5355538"/>
            <a:ext cx="3719031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Maxterm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horthand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otation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for a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unction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hree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ariables</a:t>
            </a:r>
          </a:p>
        </p:txBody>
      </p:sp>
      <p:sp>
        <p:nvSpPr>
          <p:cNvPr id="10" name="Note that you form the maxterms around the “zeros” of the function…">
            <a:extLst>
              <a:ext uri="{FF2B5EF4-FFF2-40B4-BE49-F238E27FC236}">
                <a16:creationId xmlns:a16="http://schemas.microsoft.com/office/drawing/2014/main" id="{583593EB-2714-48CA-97B6-8A116CFBC9FA}"/>
              </a:ext>
            </a:extLst>
          </p:cNvPr>
          <p:cNvSpPr txBox="1"/>
          <p:nvPr/>
        </p:nvSpPr>
        <p:spPr>
          <a:xfrm>
            <a:off x="6629400" y="3475938"/>
            <a:ext cx="2209800" cy="2184400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Note that you form the maxterms around the “zeros” of the function</a:t>
            </a:r>
          </a:p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This is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not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the complement of the function!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D8B61F9A-A784-4796-8CB6-D56A40E3A72A}"/>
              </a:ext>
            </a:extLst>
          </p:cNvPr>
          <p:cNvSpPr/>
          <p:nvPr/>
        </p:nvSpPr>
        <p:spPr>
          <a:xfrm>
            <a:off x="3591785" y="4792751"/>
            <a:ext cx="329675" cy="70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2108" h="21600" extrusionOk="0">
                <a:moveTo>
                  <a:pt x="7714" y="21600"/>
                </a:moveTo>
                <a:cubicBezTo>
                  <a:pt x="7714" y="21600"/>
                  <a:pt x="21600" y="1290"/>
                  <a:pt x="0" y="0"/>
                </a:cubicBezTo>
              </a:path>
            </a:pathLst>
          </a:custGeom>
          <a:ln w="25400">
            <a:solidFill>
              <a:srgbClr val="E90036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12" name="Table">
            <a:extLst>
              <a:ext uri="{FF2B5EF4-FFF2-40B4-BE49-F238E27FC236}">
                <a16:creationId xmlns:a16="http://schemas.microsoft.com/office/drawing/2014/main" id="{244A3692-4906-436B-B118-3E9123C8AFDF}"/>
              </a:ext>
            </a:extLst>
          </p:cNvPr>
          <p:cNvGraphicFramePr/>
          <p:nvPr>
            <p:extLst/>
          </p:nvPr>
        </p:nvGraphicFramePr>
        <p:xfrm>
          <a:off x="4536440" y="3453078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Product of Sums / Conjunctive Normal Form / Maxterm Expansion">
            <a:extLst>
              <a:ext uri="{FF2B5EF4-FFF2-40B4-BE49-F238E27FC236}">
                <a16:creationId xmlns:a16="http://schemas.microsoft.com/office/drawing/2014/main" id="{D533D16E-2768-40F1-B4B5-C2B26D8A7B7C}"/>
              </a:ext>
            </a:extLst>
          </p:cNvPr>
          <p:cNvSpPr txBox="1"/>
          <p:nvPr/>
        </p:nvSpPr>
        <p:spPr>
          <a:xfrm>
            <a:off x="575586" y="1447800"/>
            <a:ext cx="7265554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Product of Sums / Conjunctive Normal Form / Maxterm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/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/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  <a:blipFill>
                <a:blip r:embed="rId3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/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/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  <a:blipFill>
                <a:blip r:embed="rId5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/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/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  <a:blipFill>
                <a:blip r:embed="rId7"/>
                <a:stretch>
                  <a:fillRect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/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/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  <a:blipFill>
                <a:blip r:embed="rId9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/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/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/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/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/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/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/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/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/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3717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B8A2B-0C96-41BE-A92A-1975CA2E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Conversions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48E316-3BAE-45F2-A1B6-A6649B345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89566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1.">
            <a:extLst>
              <a:ext uri="{FF2B5EF4-FFF2-40B4-BE49-F238E27FC236}">
                <a16:creationId xmlns:a16="http://schemas.microsoft.com/office/drawing/2014/main" id="{48A8441D-3AF6-45CC-9E31-4C1BCDF8BCB2}"/>
              </a:ext>
            </a:extLst>
          </p:cNvPr>
          <p:cNvSpPr txBox="1"/>
          <p:nvPr/>
        </p:nvSpPr>
        <p:spPr>
          <a:xfrm>
            <a:off x="965200" y="9144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1.</a:t>
            </a:r>
          </a:p>
        </p:txBody>
      </p:sp>
      <p:sp>
        <p:nvSpPr>
          <p:cNvPr id="15" name="Minterm to Maxterm conversion:…">
            <a:extLst>
              <a:ext uri="{FF2B5EF4-FFF2-40B4-BE49-F238E27FC236}">
                <a16:creationId xmlns:a16="http://schemas.microsoft.com/office/drawing/2014/main" id="{971B6EC3-405F-4E4C-82E3-EBE473CE4232}"/>
              </a:ext>
            </a:extLst>
          </p:cNvPr>
          <p:cNvSpPr txBox="1"/>
          <p:nvPr/>
        </p:nvSpPr>
        <p:spPr>
          <a:xfrm>
            <a:off x="1435100" y="914400"/>
            <a:ext cx="7157409" cy="993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to Maxterm conversion: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rewrite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 using maxterm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replace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indices with the indices not already used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26DCFE1D-5E57-43FE-8C40-C23EC9756AE8}"/>
              </a:ext>
            </a:extLst>
          </p:cNvPr>
          <p:cNvSpPr txBox="1"/>
          <p:nvPr/>
        </p:nvSpPr>
        <p:spPr>
          <a:xfrm>
            <a:off x="939800" y="21336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2.</a:t>
            </a:r>
          </a:p>
        </p:txBody>
      </p:sp>
      <p:sp>
        <p:nvSpPr>
          <p:cNvPr id="17" name="Maxterm to Minterm conversion:">
            <a:extLst>
              <a:ext uri="{FF2B5EF4-FFF2-40B4-BE49-F238E27FC236}">
                <a16:creationId xmlns:a16="http://schemas.microsoft.com/office/drawing/2014/main" id="{0545CE9F-31BA-4F06-A25D-EE3D5569101E}"/>
              </a:ext>
            </a:extLst>
          </p:cNvPr>
          <p:cNvSpPr txBox="1"/>
          <p:nvPr/>
        </p:nvSpPr>
        <p:spPr>
          <a:xfrm>
            <a:off x="1397000" y="2133600"/>
            <a:ext cx="3925755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Maxterm to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conversion:</a:t>
            </a:r>
          </a:p>
        </p:txBody>
      </p:sp>
      <p:sp>
        <p:nvSpPr>
          <p:cNvPr id="18" name="rewrite maxterm shorthand using minterm shorthand…">
            <a:extLst>
              <a:ext uri="{FF2B5EF4-FFF2-40B4-BE49-F238E27FC236}">
                <a16:creationId xmlns:a16="http://schemas.microsoft.com/office/drawing/2014/main" id="{9377D923-A30C-4D64-A8D9-7CF7185F56B2}"/>
              </a:ext>
            </a:extLst>
          </p:cNvPr>
          <p:cNvSpPr txBox="1"/>
          <p:nvPr/>
        </p:nvSpPr>
        <p:spPr>
          <a:xfrm>
            <a:off x="1739900" y="2374900"/>
            <a:ext cx="6881692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maxterm shorthand using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replace maxterm indices with the indices not already used</a:t>
            </a:r>
          </a:p>
        </p:txBody>
      </p:sp>
      <p:sp>
        <p:nvSpPr>
          <p:cNvPr id="19" name="3.">
            <a:extLst>
              <a:ext uri="{FF2B5EF4-FFF2-40B4-BE49-F238E27FC236}">
                <a16:creationId xmlns:a16="http://schemas.microsoft.com/office/drawing/2014/main" id="{3EFECE17-65E6-4B66-9952-AD03FA177BDF}"/>
              </a:ext>
            </a:extLst>
          </p:cNvPr>
          <p:cNvSpPr txBox="1"/>
          <p:nvPr/>
        </p:nvSpPr>
        <p:spPr>
          <a:xfrm>
            <a:off x="939800" y="32824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3.</a:t>
            </a:r>
          </a:p>
        </p:txBody>
      </p:sp>
      <p:sp>
        <p:nvSpPr>
          <p:cNvPr id="20" name="Expansion of ƒ to expansion of ƒ':">
            <a:extLst>
              <a:ext uri="{FF2B5EF4-FFF2-40B4-BE49-F238E27FC236}">
                <a16:creationId xmlns:a16="http://schemas.microsoft.com/office/drawing/2014/main" id="{F4EE6C9A-ED75-4F11-8341-06AA2F4108C8}"/>
              </a:ext>
            </a:extLst>
          </p:cNvPr>
          <p:cNvSpPr txBox="1"/>
          <p:nvPr/>
        </p:nvSpPr>
        <p:spPr>
          <a:xfrm>
            <a:off x="1384300" y="3282451"/>
            <a:ext cx="40299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2" name="4.">
            <a:extLst>
              <a:ext uri="{FF2B5EF4-FFF2-40B4-BE49-F238E27FC236}">
                <a16:creationId xmlns:a16="http://schemas.microsoft.com/office/drawing/2014/main" id="{B542D910-65F0-4031-8F91-82914FBCFF7B}"/>
              </a:ext>
            </a:extLst>
          </p:cNvPr>
          <p:cNvSpPr txBox="1"/>
          <p:nvPr/>
        </p:nvSpPr>
        <p:spPr>
          <a:xfrm>
            <a:off x="952500" y="47048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4.</a:t>
            </a:r>
          </a:p>
        </p:txBody>
      </p:sp>
      <p:sp>
        <p:nvSpPr>
          <p:cNvPr id="23" name="Minterm expansion of ƒ to Maxterm expansion of ƒ':">
            <a:extLst>
              <a:ext uri="{FF2B5EF4-FFF2-40B4-BE49-F238E27FC236}">
                <a16:creationId xmlns:a16="http://schemas.microsoft.com/office/drawing/2014/main" id="{D0147130-A858-4A35-865B-CB806929DA6E}"/>
              </a:ext>
            </a:extLst>
          </p:cNvPr>
          <p:cNvSpPr txBox="1"/>
          <p:nvPr/>
        </p:nvSpPr>
        <p:spPr>
          <a:xfrm>
            <a:off x="1384300" y="4730251"/>
            <a:ext cx="6115457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Maxterm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108AB765-CE7F-4ABB-890C-273E6A96AE71}"/>
              </a:ext>
            </a:extLst>
          </p:cNvPr>
          <p:cNvSpPr/>
          <p:nvPr/>
        </p:nvSpPr>
        <p:spPr>
          <a:xfrm flipV="1">
            <a:off x="4287647" y="392205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rewrite in Maxterm form, using the same indices as ƒ…">
            <a:extLst>
              <a:ext uri="{FF2B5EF4-FFF2-40B4-BE49-F238E27FC236}">
                <a16:creationId xmlns:a16="http://schemas.microsoft.com/office/drawing/2014/main" id="{40C002AA-792F-4C0E-9449-A4A9A6D41878}"/>
              </a:ext>
            </a:extLst>
          </p:cNvPr>
          <p:cNvSpPr txBox="1"/>
          <p:nvPr/>
        </p:nvSpPr>
        <p:spPr>
          <a:xfrm>
            <a:off x="533400" y="4987610"/>
            <a:ext cx="86106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in Maxterm form, using the same indices as 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7B3FAF6F-7712-457B-ADDD-6488553F1954}"/>
              </a:ext>
            </a:extLst>
          </p:cNvPr>
          <p:cNvSpPr/>
          <p:nvPr/>
        </p:nvSpPr>
        <p:spPr>
          <a:xfrm flipV="1">
            <a:off x="4287647" y="4468706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6FAD8BA0-1883-428B-B115-457156896622}"/>
              </a:ext>
            </a:extLst>
          </p:cNvPr>
          <p:cNvSpPr/>
          <p:nvPr/>
        </p:nvSpPr>
        <p:spPr>
          <a:xfrm flipV="1">
            <a:off x="4287647" y="5559877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A6264E4-E823-4402-AB33-D36F3B9A8DC2}"/>
              </a:ext>
            </a:extLst>
          </p:cNvPr>
          <p:cNvSpPr/>
          <p:nvPr/>
        </p:nvSpPr>
        <p:spPr>
          <a:xfrm flipV="1">
            <a:off x="4287647" y="597021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/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=</m:t>
                        </m:r>
                        <m:nary>
                          <m:naryPr>
                            <m:chr m:val="∏"/>
                            <m:subHide m:val="on"/>
                            <m:supHide m:val="on"/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𝑴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(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𝟎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𝟏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𝟐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  <a:blipFill>
                <a:blip r:embed="rId2"/>
                <a:stretch>
                  <a:fillRect l="-946" t="-12000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/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(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𝟏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𝟐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)</m:t>
                        </m:r>
                      </m:e>
                    </m:nary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  <a:blipFill>
                <a:blip r:embed="rId3"/>
                <a:stretch>
                  <a:fillRect l="-1064" t="-118033" b="-185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/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/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/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/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/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/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/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/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𝑭</m:t>
                        </m:r>
                      </m:e>
                    </m:acc>
                    <m:d>
                      <m:dPr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ＭＳ Ｐゴシック" panose="020B0600070205080204" pitchFamily="34" charset="-128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  <a:blipFill>
                <a:blip r:embed="rId11"/>
                <a:stretch>
                  <a:fillRect t="-67925" b="-6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/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/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/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/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/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4128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5" grpId="0"/>
      <p:bldP spid="31" grpId="0"/>
      <p:bldP spid="7" grpId="0"/>
      <p:bldP spid="8" grpId="0"/>
      <p:bldP spid="9" grpId="0"/>
      <p:bldP spid="10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/>
              <a:t>Combinational Building Blocks used in Modern Computers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86661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Combinational Building Blocks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Combinational logic is often grouped into larger building blocks to build more </a:t>
            </a:r>
            <a:r>
              <a:rPr lang="en-US">
                <a:solidFill>
                  <a:srgbClr val="0000FF"/>
                </a:solidFill>
              </a:rPr>
              <a:t>complex systems</a:t>
            </a:r>
          </a:p>
          <a:p>
            <a:endParaRPr lang="en-US"/>
          </a:p>
          <a:p>
            <a:r>
              <a:rPr lang="en-US"/>
              <a:t>Hides the </a:t>
            </a:r>
            <a:r>
              <a:rPr lang="en-US">
                <a:solidFill>
                  <a:srgbClr val="C00000"/>
                </a:solidFill>
              </a:rPr>
              <a:t>unnecessary gate-level details </a:t>
            </a:r>
            <a:r>
              <a:rPr lang="en-US"/>
              <a:t>to emphasize the function of the building block</a:t>
            </a:r>
          </a:p>
          <a:p>
            <a:endParaRPr lang="en-US"/>
          </a:p>
          <a:p>
            <a:r>
              <a:rPr lang="en-US"/>
              <a:t>We now look at: </a:t>
            </a:r>
          </a:p>
          <a:p>
            <a:pPr lvl="1"/>
            <a:r>
              <a:rPr lang="en-US"/>
              <a:t>Decoders</a:t>
            </a:r>
          </a:p>
          <a:p>
            <a:pPr lvl="1"/>
            <a:r>
              <a:rPr lang="en-US"/>
              <a:t>Multiplexers</a:t>
            </a:r>
          </a:p>
          <a:p>
            <a:pPr lvl="1"/>
            <a:r>
              <a:rPr lang="en-US"/>
              <a:t>Full adder</a:t>
            </a:r>
          </a:p>
          <a:p>
            <a:pPr lvl="1"/>
            <a:r>
              <a:rPr lang="en-US"/>
              <a:t>PLA (Programmable Logic Array)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04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2C3-305C-4107-AAAB-C091CAD8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10EB-68C8-4CD8-82C9-9D2E8998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n</a:t>
            </a:r>
            <a:r>
              <a:rPr lang="en-US"/>
              <a:t> inputs and </a:t>
            </a:r>
            <a:r>
              <a:rPr lang="en-US">
                <a:solidFill>
                  <a:srgbClr val="C00000"/>
                </a:solidFill>
              </a:rPr>
              <a:t>2</a:t>
            </a:r>
            <a:r>
              <a:rPr lang="en-US" baseline="30000">
                <a:solidFill>
                  <a:srgbClr val="C00000"/>
                </a:solidFill>
              </a:rPr>
              <a:t>n</a:t>
            </a:r>
            <a:r>
              <a:rPr lang="en-US"/>
              <a:t> outputs</a:t>
            </a:r>
          </a:p>
          <a:p>
            <a:r>
              <a:rPr lang="en-US"/>
              <a:t>Exactly one of the outputs is 1 and all the rest are 0s</a:t>
            </a:r>
          </a:p>
          <a:p>
            <a:r>
              <a:rPr lang="en-US"/>
              <a:t>The </a:t>
            </a:r>
            <a:r>
              <a:rPr lang="en-US">
                <a:solidFill>
                  <a:srgbClr val="C00000"/>
                </a:solidFill>
              </a:rPr>
              <a:t>one</a:t>
            </a:r>
            <a:r>
              <a:rPr lang="en-US"/>
              <a:t>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 that is logically 1 is the output corresponding to the input </a:t>
            </a:r>
            <a:r>
              <a:rPr lang="en-US">
                <a:solidFill>
                  <a:srgbClr val="C00000"/>
                </a:solidFill>
              </a:rPr>
              <a:t>pattern</a:t>
            </a:r>
            <a:r>
              <a:rPr lang="en-US"/>
              <a:t> that the logic circuit is expected to detect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AA1BA-B9F7-4999-BA1C-CAA366FA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234405" cy="310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254932-2226-479D-A809-77D851C12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3029465"/>
            <a:ext cx="3643174" cy="31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01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FEDF-140B-4909-9E47-A5B7029BD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D9CAF-DD3F-4F97-977F-BE36FA1F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decoder is useful in determining how to interpret a bit pattern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B2020-AFE6-4B49-8ACB-C80D333A2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2AF43-0C2D-41CF-B49B-63BA84705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126673"/>
            <a:ext cx="4259589" cy="3733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98A95-B581-4611-95AC-BD90A06869AE}"/>
              </a:ext>
            </a:extLst>
          </p:cNvPr>
          <p:cNvSpPr txBox="1">
            <a:spLocks/>
          </p:cNvSpPr>
          <p:nvPr/>
        </p:nvSpPr>
        <p:spPr bwMode="auto">
          <a:xfrm>
            <a:off x="152400" y="1999672"/>
            <a:ext cx="3886200" cy="40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the address of a row in DRAM, that the processor intends to read from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an instruction in the program and the processor has to decide what action to do! (based on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instruction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opcode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43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Multiplexer (MUX), or Selector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Selects</a:t>
            </a:r>
            <a:r>
              <a:rPr lang="en-US"/>
              <a:t> one of the </a:t>
            </a:r>
            <a:r>
              <a:rPr lang="en-US" i="1"/>
              <a:t>N</a:t>
            </a:r>
            <a:r>
              <a:rPr lang="en-US"/>
              <a:t> inputs to connect it to the output</a:t>
            </a:r>
          </a:p>
          <a:p>
            <a:r>
              <a:rPr lang="en-US"/>
              <a:t>Needs log</a:t>
            </a:r>
            <a:r>
              <a:rPr lang="en-US" baseline="-25000"/>
              <a:t>2</a:t>
            </a:r>
            <a:r>
              <a:rPr lang="en-US" i="1"/>
              <a:t>N</a:t>
            </a:r>
            <a:r>
              <a:rPr lang="en-US"/>
              <a:t>-bit control input</a:t>
            </a:r>
          </a:p>
          <a:p>
            <a:r>
              <a:rPr lang="en-US"/>
              <a:t>2:1 MUX</a:t>
            </a: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74748-B868-4CCF-949D-426ACD13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981200"/>
            <a:ext cx="2430323" cy="4480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9C9A1-2B45-4D0E-BF49-6BB672655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602" y="1981200"/>
            <a:ext cx="299874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1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Learn Today?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Building blocks of modern computers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Transistors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Logic gates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Boolean algebra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Combinational circuits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How to use Boolean algebra to represent combinational circuits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Minimizing logic circuits (if time permits)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852F37-0DB9-4B5B-ACE3-9C9B1F266E8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8160-C9B1-413C-BAD0-9F1CC5FF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Multiplexer (MUX)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69C8B-7BF6-459D-B972-E5BDB0B8C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output C is always connected to either the input A or the input B</a:t>
            </a:r>
          </a:p>
          <a:p>
            <a:pPr lvl="1"/>
            <a:r>
              <a:rPr lang="en-US"/>
              <a:t>Output value depends on the value of the </a:t>
            </a:r>
            <a:r>
              <a:rPr lang="en-US">
                <a:solidFill>
                  <a:srgbClr val="0000FF"/>
                </a:solidFill>
              </a:rPr>
              <a:t>select line S</a:t>
            </a: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marL="344487" lvl="1" indent="0">
              <a:buNone/>
            </a:pPr>
            <a:endParaRPr lang="en-US" sz="1400">
              <a:solidFill>
                <a:srgbClr val="0000FF"/>
              </a:solidFill>
            </a:endParaRPr>
          </a:p>
          <a:p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Draw the schematic for an 8-input (8:1) MUX</a:t>
            </a:r>
          </a:p>
          <a:p>
            <a:pPr lvl="1"/>
            <a:r>
              <a:rPr lang="en-US" sz="2000"/>
              <a:t>Gate level: as a combination of basic AND, OR, NOT gates</a:t>
            </a:r>
          </a:p>
          <a:p>
            <a:pPr lvl="1"/>
            <a:r>
              <a:rPr lang="en-US" sz="2000"/>
              <a:t>Module level: As a combination of 2-input (2:1) </a:t>
            </a:r>
            <a:r>
              <a:rPr lang="en-US" sz="2000" err="1"/>
              <a:t>MUXes</a:t>
            </a:r>
            <a:endParaRPr lang="en-US" sz="2000"/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7A49B-6C01-4F40-A59B-04F19CE46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EF0F6-3B23-4556-BE3C-E1D81F0A5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2" y="2362201"/>
            <a:ext cx="379771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260BC9-A682-4BFF-8369-5D5A96E7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66200"/>
            <a:ext cx="1718467" cy="15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349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Similar to decimal addition</a:t>
            </a:r>
          </a:p>
          <a:p>
            <a:pPr lvl="1"/>
            <a:r>
              <a:rPr lang="en-US"/>
              <a:t>From right to left</a:t>
            </a:r>
          </a:p>
          <a:p>
            <a:pPr lvl="1"/>
            <a:r>
              <a:rPr lang="en-US"/>
              <a:t>One column at a time</a:t>
            </a:r>
          </a:p>
          <a:p>
            <a:pPr lvl="1"/>
            <a:r>
              <a:rPr lang="en-US"/>
              <a:t>One sum and one carry bit</a:t>
            </a:r>
          </a:p>
          <a:p>
            <a:endParaRPr lang="en-US" sz="700"/>
          </a:p>
          <a:p>
            <a:r>
              <a:rPr lang="en-US"/>
              <a:t>Truth table of binary addition on </a:t>
            </a:r>
            <a:r>
              <a:rPr lang="en-US">
                <a:solidFill>
                  <a:srgbClr val="C00000"/>
                </a:solidFill>
              </a:rPr>
              <a:t>one column </a:t>
            </a:r>
            <a:r>
              <a:rPr lang="en-US"/>
              <a:t>of bits within two n-bit operands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3667650"/>
            <a:ext cx="3377757" cy="26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603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N 1-bit additions</a:t>
            </a:r>
          </a:p>
          <a:p>
            <a:pPr lvl="1"/>
            <a:r>
              <a:rPr lang="en-US" b="1">
                <a:solidFill>
                  <a:srgbClr val="C00000"/>
                </a:solidFill>
              </a:rPr>
              <a:t>SOP of 1-bit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7164" y="3518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28" y="2506698"/>
            <a:ext cx="4434372" cy="342899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EB8B32C-CE66-496A-8D87-E47B7E2F4DD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EDE6AF-7A62-4858-8A12-F754215BC858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53A1D68-CEA9-4E71-B270-660589E1C03C}"/>
                </a:ext>
              </a:extLst>
            </p:cNvPr>
            <p:cNvSpPr/>
            <p:nvPr/>
          </p:nvSpPr>
          <p:spPr>
            <a:xfrm>
              <a:off x="1177257" y="2209800"/>
              <a:ext cx="28389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 (1 bit)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036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8660-F567-495E-95D2-FBD33345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4-Bit Adder from Full Adders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3AD7D-DA0F-4232-83F1-6B4A6A758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Creating a </a:t>
            </a:r>
            <a:r>
              <a:rPr lang="en-US" b="1">
                <a:solidFill>
                  <a:srgbClr val="C00000"/>
                </a:solidFill>
              </a:rPr>
              <a:t>4-bit adder </a:t>
            </a:r>
            <a:r>
              <a:rPr lang="en-US"/>
              <a:t>out of 1-bit full adders</a:t>
            </a:r>
          </a:p>
          <a:p>
            <a:pPr lvl="1"/>
            <a:r>
              <a:rPr lang="en-US"/>
              <a:t>To add two 4-bit binary numbers A and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4F4E-2711-4FB9-AB1E-64E11CBA7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/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/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  <a:blipFill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CCC687-6AC1-4E63-8937-4CC2A9EE94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285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/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/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𝟒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  <a:blipFill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A81B384-2AD9-4636-A76F-310D2DCA5E38}"/>
              </a:ext>
            </a:extLst>
          </p:cNvPr>
          <p:cNvSpPr/>
          <p:nvPr/>
        </p:nvSpPr>
        <p:spPr>
          <a:xfrm>
            <a:off x="533400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/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/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B7E15F-0700-4B17-A49F-F5143EF8B8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5882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/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/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7852230-8DFC-48EB-BD45-A49C8A72F893}"/>
              </a:ext>
            </a:extLst>
          </p:cNvPr>
          <p:cNvSpPr/>
          <p:nvPr/>
        </p:nvSpPr>
        <p:spPr>
          <a:xfrm>
            <a:off x="4941997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23E58D-B4C3-470A-AA0A-90D0FAC1B9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00" y="1915107"/>
            <a:ext cx="7086600" cy="230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0FAD9-38A6-4C4C-BA88-1E675BFEC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AC118-CC67-4A6B-96D9-A8A3B586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below logic structure is a very </a:t>
            </a:r>
            <a:r>
              <a:rPr lang="en-US">
                <a:solidFill>
                  <a:srgbClr val="C00000"/>
                </a:solidFill>
              </a:rPr>
              <a:t>common</a:t>
            </a:r>
            <a:r>
              <a:rPr lang="en-US"/>
              <a:t> building block for implementing any collection of logic functions one wishes to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8498-DBC0-482D-8A88-B836F75C2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644F1C0-F074-44EF-86D1-763FD86EF819}"/>
              </a:ext>
            </a:extLst>
          </p:cNvPr>
          <p:cNvSpPr txBox="1">
            <a:spLocks/>
          </p:cNvSpPr>
          <p:nvPr/>
        </p:nvSpPr>
        <p:spPr bwMode="auto">
          <a:xfrm>
            <a:off x="304799" y="2209800"/>
            <a:ext cx="452514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AND gates followed by 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OR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AND gates?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Remember SOP: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the number of possible </a:t>
            </a:r>
            <a:r>
              <a:rPr kumimoji="0" lang="en-US" sz="22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minterms</a:t>
            </a: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62174F-E42B-4D24-8615-76C9F9B003B0}"/>
              </a:ext>
            </a:extLst>
          </p:cNvPr>
          <p:cNvSpPr txBox="1">
            <a:spLocks/>
          </p:cNvSpPr>
          <p:nvPr/>
        </p:nvSpPr>
        <p:spPr bwMode="auto">
          <a:xfrm>
            <a:off x="304798" y="4959350"/>
            <a:ext cx="84582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For an n-input logic function, we need a PLA with 2</a:t>
            </a:r>
            <a:r>
              <a:rPr kumimoji="0" lang="en-US" sz="2200" b="0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n-input AND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OR gates?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The number of output columns in the truth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FD2F6-AD09-42CD-B38C-33A23BF4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82" y="1835019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924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CD92-450C-4693-8C09-27E1F0936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914400"/>
            <a:ext cx="8610600" cy="5193723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How do we implement a logic function?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Connect the output </a:t>
            </a:r>
            <a:r>
              <a:rPr lang="en-US"/>
              <a:t>of an AND gate to the </a:t>
            </a:r>
            <a:r>
              <a:rPr lang="en-US">
                <a:solidFill>
                  <a:srgbClr val="00B050"/>
                </a:solidFill>
              </a:rPr>
              <a:t>input</a:t>
            </a:r>
            <a:r>
              <a:rPr lang="en-US"/>
              <a:t> of an OR gate if the corresponding </a:t>
            </a:r>
            <a:r>
              <a:rPr lang="en-US" err="1"/>
              <a:t>minterm</a:t>
            </a:r>
            <a:r>
              <a:rPr lang="en-US"/>
              <a:t> is included in the SOP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52C7A-87A3-48E6-9148-8064A828D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C458-C88C-45E8-93C7-DD3D65C402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89FAD06-7D1A-4084-901C-8FD015CAAC5D}"/>
              </a:ext>
            </a:extLst>
          </p:cNvPr>
          <p:cNvSpPr txBox="1">
            <a:spLocks/>
          </p:cNvSpPr>
          <p:nvPr/>
        </p:nvSpPr>
        <p:spPr bwMode="auto">
          <a:xfrm>
            <a:off x="0" y="2050473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 simple programmable logic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Programming a PLA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: we program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connections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from AND gate outputs to OR gate inputs to implement a desired logic function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F7D554-5CD6-478F-BF1A-067CAF5C2586}"/>
              </a:ext>
            </a:extLst>
          </p:cNvPr>
          <p:cNvSpPr txBox="1">
            <a:spLocks/>
          </p:cNvSpPr>
          <p:nvPr/>
        </p:nvSpPr>
        <p:spPr bwMode="auto">
          <a:xfrm>
            <a:off x="76200" y="5181600"/>
            <a:ext cx="8991600" cy="15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Have you seen any other type of programmable logic?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Yes! An FPGA…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An FPGA uses more advanced structures, as we saw in Lecture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B4A39A-1BC0-4EB0-8B80-F09D51A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57" y="2133600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28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68AF-16AA-401F-AA1E-38B113C2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Full Adder Using a PLA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88B2D6-CD87-41C9-916B-C17FBE249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5800" y="2737911"/>
            <a:ext cx="4033189" cy="27361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2B68B-A951-4F77-A788-8E4A5BF96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7C34D-AAF8-4A4A-8B0E-9B5880B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3858524" cy="2613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AE9DD-D73A-4C36-ADCB-024091E6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69" y="4150521"/>
            <a:ext cx="2691957" cy="21124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1C481F-DB8F-4FF0-B764-024AD3D4D1B1}"/>
              </a:ext>
            </a:extLst>
          </p:cNvPr>
          <p:cNvSpPr/>
          <p:nvPr/>
        </p:nvSpPr>
        <p:spPr>
          <a:xfrm>
            <a:off x="990600" y="3928719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Truth table of a full adder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EC3FE-3ABF-4933-82A0-083DCE210519}"/>
              </a:ext>
            </a:extLst>
          </p:cNvPr>
          <p:cNvSpPr/>
          <p:nvPr/>
        </p:nvSpPr>
        <p:spPr>
          <a:xfrm>
            <a:off x="4077697" y="1841483"/>
            <a:ext cx="2993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input should not be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connected to any outputs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EFE9E-AA87-4A39-A243-6B15E7527569}"/>
              </a:ext>
            </a:extLst>
          </p:cNvPr>
          <p:cNvSpPr/>
          <p:nvPr/>
        </p:nvSpPr>
        <p:spPr>
          <a:xfrm>
            <a:off x="7156405" y="2074498"/>
            <a:ext cx="1898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do not need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output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0691A40-FD40-4BA9-A104-5D65BD31AFEE}"/>
              </a:ext>
            </a:extLst>
          </p:cNvPr>
          <p:cNvSpPr/>
          <p:nvPr/>
        </p:nvSpPr>
        <p:spPr>
          <a:xfrm flipH="1" flipV="1">
            <a:off x="5791199" y="2438399"/>
            <a:ext cx="76199" cy="533399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43B782D4-5C09-4CE3-8D8C-0DEF6275DFE5}"/>
              </a:ext>
            </a:extLst>
          </p:cNvPr>
          <p:cNvSpPr/>
          <p:nvPr/>
        </p:nvSpPr>
        <p:spPr>
          <a:xfrm flipV="1">
            <a:off x="7802203" y="2701804"/>
            <a:ext cx="76200" cy="422396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566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E4EB-A2FB-4FFA-A8D3-0722E47E3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Logical (Functional) Completeness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91C99-EF56-4FF6-B95A-CD5B11C1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Any logic function </a:t>
            </a:r>
            <a:r>
              <a:rPr lang="en-US"/>
              <a:t>we wish to implement could be accomplished with a PLA</a:t>
            </a:r>
          </a:p>
          <a:p>
            <a:pPr lvl="1"/>
            <a:r>
              <a:rPr lang="en-US"/>
              <a:t>PLA consists of </a:t>
            </a:r>
            <a:r>
              <a:rPr lang="en-US">
                <a:solidFill>
                  <a:srgbClr val="0000FF"/>
                </a:solidFill>
              </a:rPr>
              <a:t>only</a:t>
            </a:r>
            <a:r>
              <a:rPr lang="en-US"/>
              <a:t> AND gates, OR gates, and inverters</a:t>
            </a:r>
          </a:p>
          <a:p>
            <a:pPr lvl="1"/>
            <a:r>
              <a:rPr lang="en-US"/>
              <a:t>We just have to program connections based on SOP of the intended logic function</a:t>
            </a:r>
          </a:p>
          <a:p>
            <a:endParaRPr lang="en-US"/>
          </a:p>
          <a:p>
            <a:r>
              <a:rPr lang="en-US"/>
              <a:t>The set of gates {AND, OR, NOT} is </a:t>
            </a:r>
            <a:r>
              <a:rPr lang="en-US">
                <a:solidFill>
                  <a:srgbClr val="00B050"/>
                </a:solidFill>
              </a:rPr>
              <a:t>logically complete </a:t>
            </a:r>
            <a:r>
              <a:rPr lang="en-US"/>
              <a:t>because we can build a circuit to carry out the specification of </a:t>
            </a:r>
            <a:r>
              <a:rPr lang="en-US">
                <a:solidFill>
                  <a:srgbClr val="C00000"/>
                </a:solidFill>
              </a:rPr>
              <a:t>any truth table </a:t>
            </a:r>
            <a:r>
              <a:rPr lang="en-US"/>
              <a:t>we wish, without using any other kind of gate</a:t>
            </a:r>
          </a:p>
          <a:p>
            <a:endParaRPr lang="en-US"/>
          </a:p>
          <a:p>
            <a:r>
              <a:rPr lang="en-US"/>
              <a:t>NAND is also logically complete. So is NOR.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Prove this.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15A81-1E69-4BD3-A14F-CEC5A5B6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860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ACC6-57E4-044C-B798-2376C44F1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Combinational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C958A-8C5D-634B-83D2-3765F62D2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H&amp;H Chapter 2 in full</a:t>
            </a:r>
          </a:p>
          <a:p>
            <a:pPr lvl="1"/>
            <a:r>
              <a:rPr lang="en-US"/>
              <a:t>Required Reading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E.g., see Tri-state Buffer and Z values in Section 2.6</a:t>
            </a:r>
          </a:p>
          <a:p>
            <a:endParaRPr lang="en-US"/>
          </a:p>
          <a:p>
            <a:r>
              <a:rPr lang="en-US"/>
              <a:t>H&amp;H Chapter 5</a:t>
            </a:r>
          </a:p>
          <a:p>
            <a:pPr lvl="1"/>
            <a:r>
              <a:rPr lang="en-US"/>
              <a:t>Will be required reading soon.</a:t>
            </a:r>
          </a:p>
          <a:p>
            <a:endParaRPr lang="en-US"/>
          </a:p>
          <a:p>
            <a:r>
              <a:rPr lang="en-US"/>
              <a:t>You will benefit greatly by reading the “combinational” parts of Chapter 5 soon.</a:t>
            </a:r>
          </a:p>
          <a:p>
            <a:pPr lvl="1"/>
            <a:r>
              <a:rPr lang="en-US"/>
              <a:t>Sections 5.1 and 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316FB-8A26-C24E-B855-F29073D26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314330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>
                <a:solidFill>
                  <a:srgbClr val="0000FF"/>
                </a:solidFill>
              </a:rPr>
              <a:t>Floating signal (Z):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8288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03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CMOS NOT, NAND, AND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990600"/>
            <a:ext cx="2810589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28" y="2133600"/>
            <a:ext cx="2087421" cy="192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49C85-0856-4406-B297-B6770EECD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75" y="2133600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03" y="990600"/>
            <a:ext cx="2810589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E4894B-2F50-4AB9-BEB3-1C09BA665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99" y="1127760"/>
            <a:ext cx="2572983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33A92B-78E5-40B7-B150-1798D85B33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6226"/>
          <a:stretch/>
        </p:blipFill>
        <p:spPr>
          <a:xfrm>
            <a:off x="211853" y="2334189"/>
            <a:ext cx="2501909" cy="11710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D55ACE-E053-4D0D-94D2-D35B577110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986" y="4269726"/>
            <a:ext cx="1971808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4F42A-6386-4E94-AC23-4F18F136B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359" y="4272497"/>
            <a:ext cx="3374312" cy="197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A2216-B60A-4173-9A23-4581400F08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7905" y="4180098"/>
            <a:ext cx="2731833" cy="20683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103785-98E1-A04F-B220-90123BA39323}"/>
              </a:ext>
            </a:extLst>
          </p:cNvPr>
          <p:cNvSpPr/>
          <p:nvPr/>
        </p:nvSpPr>
        <p:spPr>
          <a:xfrm>
            <a:off x="2590800" y="49861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F12CDD-6CC3-AA4A-9EC5-AFD796D9A6AE}"/>
              </a:ext>
            </a:extLst>
          </p:cNvPr>
          <p:cNvSpPr/>
          <p:nvPr/>
        </p:nvSpPr>
        <p:spPr>
          <a:xfrm>
            <a:off x="5410200" y="51385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75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51953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475781322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/>
              <a:t>Logic Simplification:</a:t>
            </a:r>
            <a:br>
              <a:rPr lang="en-US"/>
            </a:br>
            <a:r>
              <a:rPr lang="en-US"/>
              <a:t>	</a:t>
            </a:r>
            <a:r>
              <a:rPr lang="en-US" err="1"/>
              <a:t>Karnaugh</a:t>
            </a:r>
            <a:r>
              <a:rPr lang="en-US"/>
              <a:t> Maps (K-Maps)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23055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Full Adder in SOP Form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4" y="3137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1828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8" y="2125698"/>
            <a:ext cx="443437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64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BB22-CE8B-A146-A9F8-D7014BC2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Goal: Simplified Full 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BE91E-FF42-AE4D-B16B-BC43B8F34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904B-D92C-0948-8E0A-968E06015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4C0B-DCE6-F94C-A561-D2CF2631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5988"/>
            <a:ext cx="30353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EE4B-0606-4742-9C8A-9B65BC5AE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57926"/>
            <a:ext cx="3121820" cy="1009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F9BB9A-925A-4D44-8219-7BA74FA597A8}"/>
              </a:ext>
            </a:extLst>
          </p:cNvPr>
          <p:cNvSpPr txBox="1"/>
          <p:nvPr/>
        </p:nvSpPr>
        <p:spPr>
          <a:xfrm>
            <a:off x="3623363" y="46482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simplify Boolean logic?</a:t>
            </a:r>
          </a:p>
        </p:txBody>
      </p:sp>
    </p:spTree>
    <p:extLst>
      <p:ext uri="{BB962C8B-B14F-4D97-AF65-F5344CB8AC3E}">
        <p14:creationId xmlns:p14="http://schemas.microsoft.com/office/powerpoint/2010/main" val="2630279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30B8-B341-4CA9-BF48-F9633A1F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Quick Recap on 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9FC8-84B1-48C4-BD65-E2DC2B880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original Boolean expression (i.e., logic circuit) may not be optimal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Can we reduce a given Boolean expression to an equivalent expression </a:t>
            </a:r>
            <a:r>
              <a:rPr lang="en-US">
                <a:solidFill>
                  <a:srgbClr val="00B050"/>
                </a:solidFill>
              </a:rPr>
              <a:t>with fewer terms</a:t>
            </a:r>
            <a:r>
              <a:rPr lang="en-US"/>
              <a:t>?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goal</a:t>
            </a:r>
            <a:r>
              <a:rPr lang="en-US"/>
              <a:t> of logic simplification: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the number of gates/inputs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implementation cost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1F553-38AD-4967-8D9D-007C60E227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78877E-C0F0-44B9-820C-1454E62C5174}"/>
              </a:ext>
            </a:extLst>
          </p:cNvPr>
          <p:cNvSpPr/>
          <p:nvPr/>
        </p:nvSpPr>
        <p:spPr>
          <a:xfrm>
            <a:off x="2476500" y="1981200"/>
            <a:ext cx="41148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~A(A + B) + (B + AA)(A + ~B)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650E9-630C-490B-BA17-409CA517BEF8}"/>
              </a:ext>
            </a:extLst>
          </p:cNvPr>
          <p:cNvSpPr/>
          <p:nvPr/>
        </p:nvSpPr>
        <p:spPr>
          <a:xfrm>
            <a:off x="3371850" y="3733800"/>
            <a:ext cx="23241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A + B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8512F-A664-42CB-AC2B-087E4838F721}"/>
              </a:ext>
            </a:extLst>
          </p:cNvPr>
          <p:cNvSpPr txBox="1"/>
          <p:nvPr/>
        </p:nvSpPr>
        <p:spPr>
          <a:xfrm>
            <a:off x="685800" y="5910997"/>
            <a:ext cx="8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basis for what the automated design tools are doing today</a:t>
            </a:r>
          </a:p>
        </p:txBody>
      </p:sp>
    </p:spTree>
    <p:extLst>
      <p:ext uri="{BB962C8B-B14F-4D97-AF65-F5344CB8AC3E}">
        <p14:creationId xmlns:p14="http://schemas.microsoft.com/office/powerpoint/2010/main" val="737429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92766-6212-4340-85DB-05435CAD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10015-293A-45C5-B7A3-8BDF72617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/>
              <a:t>Systematic techniques for simplifications</a:t>
            </a:r>
          </a:p>
          <a:p>
            <a:pPr lvl="1"/>
            <a:r>
              <a:rPr lang="en-US"/>
              <a:t>amenable to automation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FA4-7F80-4C60-93B9-794705C8E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Key Tool:  The Uniting Theorem  —  AB'  +  AB  = A">
            <a:extLst>
              <a:ext uri="{FF2B5EF4-FFF2-40B4-BE49-F238E27FC236}">
                <a16:creationId xmlns:a16="http://schemas.microsoft.com/office/drawing/2014/main" id="{567F9E29-B912-4227-BA56-4D1D8FDB7692}"/>
              </a:ext>
            </a:extLst>
          </p:cNvPr>
          <p:cNvSpPr txBox="1"/>
          <p:nvPr/>
        </p:nvSpPr>
        <p:spPr>
          <a:xfrm>
            <a:off x="762638" y="1897031"/>
            <a:ext cx="8091488" cy="334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Key Tool:  The Uniting Theorem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  —  </a:t>
            </a: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6D9B3538-8B28-4131-A280-7E660FF08617}"/>
              </a:ext>
            </a:extLst>
          </p:cNvPr>
          <p:cNvSpPr/>
          <p:nvPr/>
        </p:nvSpPr>
        <p:spPr>
          <a:xfrm>
            <a:off x="2732705" y="4724400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B88ECAA7-18E9-41C8-95CC-87D49529F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44" y="2340492"/>
            <a:ext cx="17145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/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𝑭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">
            <a:extLst>
              <a:ext uri="{FF2B5EF4-FFF2-40B4-BE49-F238E27FC236}">
                <a16:creationId xmlns:a16="http://schemas.microsoft.com/office/drawing/2014/main" id="{27B9D8C2-2AA6-4BDC-A086-98A0F7B766D7}"/>
              </a:ext>
            </a:extLst>
          </p:cNvPr>
          <p:cNvSpPr/>
          <p:nvPr/>
        </p:nvSpPr>
        <p:spPr>
          <a:xfrm>
            <a:off x="971704" y="3529949"/>
            <a:ext cx="215900" cy="73709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A's values don't change within the ON-set rows">
            <a:extLst>
              <a:ext uri="{FF2B5EF4-FFF2-40B4-BE49-F238E27FC236}">
                <a16:creationId xmlns:a16="http://schemas.microsoft.com/office/drawing/2014/main" id="{C9AEB819-212A-480E-AEA2-05E4B051A015}"/>
              </a:ext>
            </a:extLst>
          </p:cNvPr>
          <p:cNvSpPr txBox="1"/>
          <p:nvPr/>
        </p:nvSpPr>
        <p:spPr>
          <a:xfrm>
            <a:off x="2567605" y="3328553"/>
            <a:ext cx="463588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do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es </a:t>
            </a:r>
            <a:r>
              <a:rPr lang="en-US" sz="1400" b="1">
                <a:latin typeface="Tahoma"/>
              </a:rPr>
              <a:t>NOT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change within the ON-set rows</a:t>
            </a:r>
          </a:p>
        </p:txBody>
      </p:sp>
      <p:sp>
        <p:nvSpPr>
          <p:cNvPr id="13" name="B's values change within the rows where F==1 (“ON set”)">
            <a:extLst>
              <a:ext uri="{FF2B5EF4-FFF2-40B4-BE49-F238E27FC236}">
                <a16:creationId xmlns:a16="http://schemas.microsoft.com/office/drawing/2014/main" id="{04B50571-AF3E-4D44-A137-A0B7C9025A07}"/>
              </a:ext>
            </a:extLst>
          </p:cNvPr>
          <p:cNvSpPr txBox="1"/>
          <p:nvPr/>
        </p:nvSpPr>
        <p:spPr>
          <a:xfrm>
            <a:off x="2567605" y="2985653"/>
            <a:ext cx="531716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rows where F==1 (“ON set”)</a:t>
            </a:r>
          </a:p>
        </p:txBody>
      </p:sp>
      <p:sp>
        <p:nvSpPr>
          <p:cNvPr id="15" name="B's values stay the same within the ON-set rows">
            <a:extLst>
              <a:ext uri="{FF2B5EF4-FFF2-40B4-BE49-F238E27FC236}">
                <a16:creationId xmlns:a16="http://schemas.microsoft.com/office/drawing/2014/main" id="{FA681D35-58C4-43DC-B4FF-D7E2EFCB2B7F}"/>
              </a:ext>
            </a:extLst>
          </p:cNvPr>
          <p:cNvSpPr txBox="1"/>
          <p:nvPr/>
        </p:nvSpPr>
        <p:spPr>
          <a:xfrm>
            <a:off x="2961304" y="5385952"/>
            <a:ext cx="4422686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stay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the same within the ON-set rows</a:t>
            </a:r>
          </a:p>
        </p:txBody>
      </p:sp>
      <p:sp>
        <p:nvSpPr>
          <p:cNvPr id="16" name="A's values change within the ON-set rows">
            <a:extLst>
              <a:ext uri="{FF2B5EF4-FFF2-40B4-BE49-F238E27FC236}">
                <a16:creationId xmlns:a16="http://schemas.microsoft.com/office/drawing/2014/main" id="{F3C1BCFA-6491-4C37-AEEA-BFF895F1D72B}"/>
              </a:ext>
            </a:extLst>
          </p:cNvPr>
          <p:cNvSpPr txBox="1"/>
          <p:nvPr/>
        </p:nvSpPr>
        <p:spPr>
          <a:xfrm>
            <a:off x="2961305" y="5779652"/>
            <a:ext cx="381354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ON-set rows</a:t>
            </a:r>
          </a:p>
        </p:txBody>
      </p:sp>
      <p:sp>
        <p:nvSpPr>
          <p:cNvPr id="17" name="➙ B is eliminated, A remains">
            <a:extLst>
              <a:ext uri="{FF2B5EF4-FFF2-40B4-BE49-F238E27FC236}">
                <a16:creationId xmlns:a16="http://schemas.microsoft.com/office/drawing/2014/main" id="{213D4AD5-483F-4030-9B68-4FCE569AD816}"/>
              </a:ext>
            </a:extLst>
          </p:cNvPr>
          <p:cNvSpPr txBox="1"/>
          <p:nvPr/>
        </p:nvSpPr>
        <p:spPr>
          <a:xfrm>
            <a:off x="3558205" y="4179453"/>
            <a:ext cx="327859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 B is eliminated, A remains</a:t>
            </a:r>
          </a:p>
        </p:txBody>
      </p:sp>
      <p:sp>
        <p:nvSpPr>
          <p:cNvPr id="18" name="➙ A is eliminated, B remains">
            <a:extLst>
              <a:ext uri="{FF2B5EF4-FFF2-40B4-BE49-F238E27FC236}">
                <a16:creationId xmlns:a16="http://schemas.microsoft.com/office/drawing/2014/main" id="{6D1A3073-FB75-43A2-917A-72C2967A78FA}"/>
              </a:ext>
            </a:extLst>
          </p:cNvPr>
          <p:cNvSpPr txBox="1"/>
          <p:nvPr/>
        </p:nvSpPr>
        <p:spPr>
          <a:xfrm>
            <a:off x="3621705" y="6050361"/>
            <a:ext cx="3275961" cy="28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A is eliminated, B remains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2E15A4AC-29BD-4572-9FE0-AD7A38BCFC1B}"/>
              </a:ext>
            </a:extLst>
          </p:cNvPr>
          <p:cNvSpPr/>
          <p:nvPr/>
        </p:nvSpPr>
        <p:spPr>
          <a:xfrm>
            <a:off x="443383" y="3527622"/>
            <a:ext cx="215900" cy="7493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0" name="If an input (B) can change without changing the output, that input value is not needed">
            <a:extLst>
              <a:ext uri="{FF2B5EF4-FFF2-40B4-BE49-F238E27FC236}">
                <a16:creationId xmlns:a16="http://schemas.microsoft.com/office/drawing/2014/main" id="{8BB30B96-8708-435B-B2B5-BD37DA591AC0}"/>
              </a:ext>
            </a:extLst>
          </p:cNvPr>
          <p:cNvSpPr txBox="1"/>
          <p:nvPr/>
        </p:nvSpPr>
        <p:spPr>
          <a:xfrm>
            <a:off x="2567605" y="3633353"/>
            <a:ext cx="6311900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sym typeface="Helvetica"/>
              </a:rPr>
              <a:t>If an input (B) can change without changing the output, that input value is not needed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E061BE67-E202-488B-9F82-D1EC3D5CE253}"/>
              </a:ext>
            </a:extLst>
          </p:cNvPr>
          <p:cNvSpPr/>
          <p:nvPr/>
        </p:nvSpPr>
        <p:spPr>
          <a:xfrm flipV="1">
            <a:off x="1259234" y="3157591"/>
            <a:ext cx="1303487" cy="492312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8EBF8463-D932-42DC-99FA-138BE98B1707}"/>
              </a:ext>
            </a:extLst>
          </p:cNvPr>
          <p:cNvSpPr/>
          <p:nvPr/>
        </p:nvSpPr>
        <p:spPr>
          <a:xfrm flipV="1">
            <a:off x="659283" y="3499513"/>
            <a:ext cx="1903438" cy="427107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pic>
        <p:nvPicPr>
          <p:cNvPr id="23" name="table">
            <a:extLst>
              <a:ext uri="{FF2B5EF4-FFF2-40B4-BE49-F238E27FC236}">
                <a16:creationId xmlns:a16="http://schemas.microsoft.com/office/drawing/2014/main" id="{57462A2F-CBD1-4560-99DB-BDAF8369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44" y="4499493"/>
            <a:ext cx="1714500" cy="2032000"/>
          </a:xfrm>
          <a:prstGeom prst="rect">
            <a:avLst/>
          </a:prstGeom>
        </p:spPr>
      </p:pic>
      <p:sp>
        <p:nvSpPr>
          <p:cNvPr id="24" name="Rectangle">
            <a:extLst>
              <a:ext uri="{FF2B5EF4-FFF2-40B4-BE49-F238E27FC236}">
                <a16:creationId xmlns:a16="http://schemas.microsoft.com/office/drawing/2014/main" id="{1F66BCAD-0DB3-49C5-98F5-24F08384A85C}"/>
              </a:ext>
            </a:extLst>
          </p:cNvPr>
          <p:cNvSpPr/>
          <p:nvPr/>
        </p:nvSpPr>
        <p:spPr>
          <a:xfrm>
            <a:off x="960379" y="4933545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98195FFC-0DF5-4A91-8B92-576727D8E6C0}"/>
              </a:ext>
            </a:extLst>
          </p:cNvPr>
          <p:cNvSpPr/>
          <p:nvPr/>
        </p:nvSpPr>
        <p:spPr>
          <a:xfrm>
            <a:off x="947601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655ABECE-6157-4191-9F4E-84338C8F24AD}"/>
              </a:ext>
            </a:extLst>
          </p:cNvPr>
          <p:cNvSpPr/>
          <p:nvPr/>
        </p:nvSpPr>
        <p:spPr>
          <a:xfrm>
            <a:off x="398348" y="4933408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:a16="http://schemas.microsoft.com/office/drawing/2014/main" id="{1BDA9077-4B07-465C-9397-E130FC48D70F}"/>
              </a:ext>
            </a:extLst>
          </p:cNvPr>
          <p:cNvSpPr/>
          <p:nvPr/>
        </p:nvSpPr>
        <p:spPr>
          <a:xfrm>
            <a:off x="410294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48B37047-D43E-46B4-A5C4-9AAE4E7A3C7C}"/>
              </a:ext>
            </a:extLst>
          </p:cNvPr>
          <p:cNvSpPr/>
          <p:nvPr/>
        </p:nvSpPr>
        <p:spPr>
          <a:xfrm>
            <a:off x="1186376" y="5106554"/>
            <a:ext cx="1710608" cy="420830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6A99C25D-B4CF-4C10-B706-782E32F606C5}"/>
              </a:ext>
            </a:extLst>
          </p:cNvPr>
          <p:cNvSpPr/>
          <p:nvPr/>
        </p:nvSpPr>
        <p:spPr>
          <a:xfrm flipV="1">
            <a:off x="1210392" y="5534893"/>
            <a:ext cx="1710608" cy="316348"/>
          </a:xfrm>
          <a:prstGeom prst="line">
            <a:avLst/>
          </a:prstGeom>
          <a:ln w="25400">
            <a:solidFill>
              <a:schemeClr val="tx1">
                <a:alpha val="50000"/>
              </a:schemeClr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3DF54163-06B7-46EC-8EB4-0A9584BBD599}"/>
              </a:ext>
            </a:extLst>
          </p:cNvPr>
          <p:cNvSpPr/>
          <p:nvPr/>
        </p:nvSpPr>
        <p:spPr>
          <a:xfrm>
            <a:off x="632781" y="5122049"/>
            <a:ext cx="2260867" cy="787489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DF7334D9-4008-4830-A7EC-FDDE75E0AB83}"/>
              </a:ext>
            </a:extLst>
          </p:cNvPr>
          <p:cNvSpPr/>
          <p:nvPr/>
        </p:nvSpPr>
        <p:spPr>
          <a:xfrm>
            <a:off x="673085" y="5920507"/>
            <a:ext cx="2165403" cy="4526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62ACDCB1-2DCC-4FF6-841C-F953329662B9}"/>
              </a:ext>
            </a:extLst>
          </p:cNvPr>
          <p:cNvSpPr/>
          <p:nvPr/>
        </p:nvSpPr>
        <p:spPr>
          <a:xfrm>
            <a:off x="2686726" y="2327838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/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 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/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/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𝑮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blipFill>
                <a:blip r:embed="rId7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/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𝑨</m:t>
                        </m:r>
                      </m:e>
                    </m:acc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𝑨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d>
                      <m:dPr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𝑨</m:t>
                            </m:r>
                          </m:e>
                        </m:acc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</m:e>
                    </m:d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blipFill>
                <a:blip r:embed="rId8"/>
                <a:stretch>
                  <a:fillRect r="-12800" b="-3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Essence of Simplification:…">
            <a:extLst>
              <a:ext uri="{FF2B5EF4-FFF2-40B4-BE49-F238E27FC236}">
                <a16:creationId xmlns:a16="http://schemas.microsoft.com/office/drawing/2014/main" id="{EE66BF39-EAAC-4E79-B2E5-B3568F986109}"/>
              </a:ext>
            </a:extLst>
          </p:cNvPr>
          <p:cNvSpPr txBox="1"/>
          <p:nvPr/>
        </p:nvSpPr>
        <p:spPr>
          <a:xfrm>
            <a:off x="762638" y="2961697"/>
            <a:ext cx="7848601" cy="1003300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Essence of Simplification:</a:t>
            </a:r>
          </a:p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Find two element subsets of the ON-set where only one variable changes its value.  This single varying variable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can be eliminated!</a:t>
            </a:r>
          </a:p>
        </p:txBody>
      </p:sp>
    </p:spTree>
    <p:extLst>
      <p:ext uri="{BB962C8B-B14F-4D97-AF65-F5344CB8AC3E}">
        <p14:creationId xmlns:p14="http://schemas.microsoft.com/office/powerpoint/2010/main" val="1382824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40" grpId="0"/>
      <p:bldP spid="41" grpId="0" animBg="1"/>
      <p:bldP spid="42" grpId="0" animBg="1"/>
      <p:bldP spid="3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2987-3B9B-4130-838D-A94E885E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Complex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236E-F139-4ED1-8E66-B9985E0EE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746" marR="39290" indent="-257746" defTabSz="905255">
              <a:defRPr sz="2376"/>
            </a:pPr>
            <a:r>
              <a:rPr lang="en-US"/>
              <a:t>One example</a:t>
            </a:r>
          </a:p>
          <a:p>
            <a:pPr marL="0" marR="39290" indent="0" defTabSz="905255">
              <a:buSzTx/>
              <a:buNone/>
              <a:defRPr sz="2376"/>
            </a:pPr>
            <a:r>
              <a:rPr lang="en-US"/>
              <a:t>     </a:t>
            </a:r>
            <a:endParaRPr lang="en-US">
              <a:solidFill>
                <a:srgbClr val="DA273E"/>
              </a:solidFill>
              <a:uFill>
                <a:solidFill>
                  <a:srgbClr val="DA273E"/>
                </a:solidFill>
              </a:uFill>
            </a:endParaRPr>
          </a:p>
          <a:p>
            <a:pPr marL="257746" marR="39290" indent="-257746" defTabSz="905255">
              <a:defRPr sz="2376"/>
            </a:pPr>
            <a:r>
              <a:rPr lang="en-US"/>
              <a:t>Problem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0000FF"/>
                </a:solidFill>
              </a:rPr>
              <a:t>Easy</a:t>
            </a:r>
            <a:r>
              <a:rPr lang="en-US"/>
              <a:t> to see how to apply Uniting Theorem…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FF0000"/>
                </a:solidFill>
              </a:rPr>
              <a:t>Hard</a:t>
            </a:r>
            <a:r>
              <a:rPr lang="en-US"/>
              <a:t> to know if you applied it in all the right places…</a:t>
            </a:r>
          </a:p>
          <a:p>
            <a:pPr marL="490347" marR="39290" lvl="1" indent="-238886" defTabSz="905255">
              <a:defRPr sz="1782"/>
            </a:pPr>
            <a:r>
              <a:rPr lang="en-US"/>
              <a:t>…especially in a function of many more variables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Question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Is there an easier way to find potential simplifications?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i.e., potential applications of Uniting Theorem…? 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Answer</a:t>
            </a:r>
          </a:p>
          <a:p>
            <a:pPr marL="490347" marR="39290" lvl="1" indent="-238886" defTabSz="905255">
              <a:defRPr sz="1782"/>
            </a:pPr>
            <a:r>
              <a:rPr lang="en-US"/>
              <a:t>Need an intrinsically </a:t>
            </a:r>
            <a:r>
              <a:rPr lang="en-US" i="1"/>
              <a:t>geometric</a:t>
            </a:r>
            <a:r>
              <a:rPr lang="en-US"/>
              <a:t> representation for Boolean f( ) </a:t>
            </a:r>
          </a:p>
          <a:p>
            <a:pPr marL="490347" marR="39290" lvl="1" indent="-238886" defTabSz="905255">
              <a:defRPr sz="1782"/>
            </a:pPr>
            <a:r>
              <a:rPr lang="en-US"/>
              <a:t>Something we can draw, see…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3D08D-446B-4597-B6D6-BBD8A304A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/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𝑪𝒐𝒖𝒕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9148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D12D3-9225-4089-BF26-AD6BD9E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Karnaugh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0ADC-2FD9-47F9-9AC4-FFF4EEEF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Karnaugh Map (K-map) method</a:t>
            </a:r>
          </a:p>
          <a:p>
            <a:pPr lvl="1"/>
            <a:r>
              <a:rPr lang="en-US"/>
              <a:t>K-map is an alternative method of representing the </a:t>
            </a:r>
            <a:r>
              <a:rPr lang="en-US">
                <a:solidFill>
                  <a:srgbClr val="0000FF"/>
                </a:solidFill>
              </a:rPr>
              <a:t>truth table </a:t>
            </a:r>
            <a:r>
              <a:rPr lang="en-US"/>
              <a:t>that helps </a:t>
            </a:r>
            <a:r>
              <a:rPr lang="en-US">
                <a:solidFill>
                  <a:srgbClr val="FF0000"/>
                </a:solidFill>
              </a:rPr>
              <a:t>visualize adjacencies </a:t>
            </a:r>
            <a:r>
              <a:rPr lang="en-US"/>
              <a:t>in up to 6 dimensions</a:t>
            </a:r>
          </a:p>
          <a:p>
            <a:pPr lvl="1"/>
            <a:r>
              <a:rPr lang="en-US"/>
              <a:t>Physical adjacency ↔ Logical adjacency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4B46-8618-407C-BEC9-5EA6C2CCCF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2-variable…">
            <a:extLst>
              <a:ext uri="{FF2B5EF4-FFF2-40B4-BE49-F238E27FC236}">
                <a16:creationId xmlns:a16="http://schemas.microsoft.com/office/drawing/2014/main" id="{7CA2DDD4-2793-431A-BE71-B24275294644}"/>
              </a:ext>
            </a:extLst>
          </p:cNvPr>
          <p:cNvSpPr txBox="1"/>
          <p:nvPr/>
        </p:nvSpPr>
        <p:spPr>
          <a:xfrm>
            <a:off x="-457200" y="2898129"/>
            <a:ext cx="36937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2-variable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K-map</a:t>
            </a:r>
          </a:p>
        </p:txBody>
      </p:sp>
      <p:grpSp>
        <p:nvGrpSpPr>
          <p:cNvPr id="24" name="Group">
            <a:extLst>
              <a:ext uri="{FF2B5EF4-FFF2-40B4-BE49-F238E27FC236}">
                <a16:creationId xmlns:a16="http://schemas.microsoft.com/office/drawing/2014/main" id="{C4FB8436-367C-4BBF-9191-AB6090B8000F}"/>
              </a:ext>
            </a:extLst>
          </p:cNvPr>
          <p:cNvGrpSpPr/>
          <p:nvPr/>
        </p:nvGrpSpPr>
        <p:grpSpPr>
          <a:xfrm>
            <a:off x="495693" y="2743200"/>
            <a:ext cx="1524000" cy="1625600"/>
            <a:chOff x="1292859" y="568960"/>
            <a:chExt cx="1523999" cy="1625599"/>
          </a:xfrm>
        </p:grpSpPr>
        <p:graphicFrame>
          <p:nvGraphicFramePr>
            <p:cNvPr id="25" name="Table">
              <a:extLst>
                <a:ext uri="{FF2B5EF4-FFF2-40B4-BE49-F238E27FC236}">
                  <a16:creationId xmlns:a16="http://schemas.microsoft.com/office/drawing/2014/main" id="{92115548-A3D1-450F-9A04-5B61CA549957}"/>
                </a:ext>
              </a:extLst>
            </p:cNvPr>
            <p:cNvGraphicFramePr/>
            <p:nvPr>
              <p:extLst/>
            </p:nvPr>
          </p:nvGraphicFramePr>
          <p:xfrm>
            <a:off x="1292859" y="568960"/>
            <a:ext cx="1523999" cy="1625599"/>
          </p:xfrm>
          <a:graphic>
            <a:graphicData uri="http://schemas.openxmlformats.org/drawingml/2006/table">
              <a:tbl>
                <a:tblPr/>
                <a:tblGrid>
                  <a:gridCol w="254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40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0" marR="39686" lvl="0" indent="0" algn="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26" name="Line">
              <a:extLst>
                <a:ext uri="{FF2B5EF4-FFF2-40B4-BE49-F238E27FC236}">
                  <a16:creationId xmlns:a16="http://schemas.microsoft.com/office/drawing/2014/main" id="{EF8B84ED-CE90-4CA3-840F-A355BFF412AF}"/>
                </a:ext>
              </a:extLst>
            </p:cNvPr>
            <p:cNvSpPr/>
            <p:nvPr/>
          </p:nvSpPr>
          <p:spPr>
            <a:xfrm>
              <a:off x="1369059" y="1026160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7" name="Numbering Scheme: 00, 01, 11, 10   is called a…">
            <a:extLst>
              <a:ext uri="{FF2B5EF4-FFF2-40B4-BE49-F238E27FC236}">
                <a16:creationId xmlns:a16="http://schemas.microsoft.com/office/drawing/2014/main" id="{B2A62D92-C95B-4AA1-B70D-6C4D0BFC0036}"/>
              </a:ext>
            </a:extLst>
          </p:cNvPr>
          <p:cNvSpPr txBox="1"/>
          <p:nvPr/>
        </p:nvSpPr>
        <p:spPr>
          <a:xfrm>
            <a:off x="1675810" y="5425595"/>
            <a:ext cx="6642844" cy="757643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Numbering Scheme: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00, 01, 11, 10  is called a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“Gray Code” — only a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single </a:t>
            </a: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bit (</a:t>
            </a:r>
            <a:r>
              <a:rPr lang="en-US" b="1" i="1">
                <a:solidFill>
                  <a:srgbClr val="FFFFFF"/>
                </a:solidFill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variable)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changes</a:t>
            </a:r>
            <a:r>
              <a:rPr lang="en-US" b="1">
                <a:solidFill>
                  <a:srgbClr val="FFFFFF"/>
                </a:solidFill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             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from</a:t>
            </a:r>
            <a:r>
              <a:rPr lang="en-US" b="1">
                <a:solidFill>
                  <a:srgbClr val="FFFFFF"/>
                </a:solidFill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one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code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word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and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the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next code word</a:t>
            </a:r>
          </a:p>
        </p:txBody>
      </p:sp>
      <p:graphicFrame>
        <p:nvGraphicFramePr>
          <p:cNvPr id="28" name="Table">
            <a:extLst>
              <a:ext uri="{FF2B5EF4-FFF2-40B4-BE49-F238E27FC236}">
                <a16:creationId xmlns:a16="http://schemas.microsoft.com/office/drawing/2014/main" id="{50CE3DC1-78D9-476B-969E-B50C3FC6D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0281587"/>
              </p:ext>
            </p:extLst>
          </p:nvPr>
        </p:nvGraphicFramePr>
        <p:xfrm>
          <a:off x="5842000" y="28194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3-variable…">
            <a:extLst>
              <a:ext uri="{FF2B5EF4-FFF2-40B4-BE49-F238E27FC236}">
                <a16:creationId xmlns:a16="http://schemas.microsoft.com/office/drawing/2014/main" id="{807764D0-3171-45D2-AD58-F8212B763431}"/>
              </a:ext>
            </a:extLst>
          </p:cNvPr>
          <p:cNvSpPr txBox="1"/>
          <p:nvPr/>
        </p:nvSpPr>
        <p:spPr>
          <a:xfrm>
            <a:off x="3247489" y="2898129"/>
            <a:ext cx="21352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8100" marR="38100" indent="0" algn="ctr" defTabSz="914400" fontAlgn="auto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rgbClr val="DA273E"/>
                </a:solidFill>
                <a:effectLst/>
                <a:uFill>
                  <a:solidFill>
                    <a:srgbClr val="DA273E"/>
                  </a:solidFill>
                </a:uFill>
                <a:latin typeface="+mn-lt"/>
                <a:ea typeface="Arial"/>
                <a:cs typeface="Arial"/>
              </a:defRPr>
            </a:lvl1pPr>
            <a:lvl2pPr marL="0" marR="0" indent="2286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2pPr>
            <a:lvl3pPr marL="0" marR="0" indent="4572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3pPr>
            <a:lvl4pPr marL="0" marR="0" indent="6858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4pPr>
            <a:lvl5pPr marL="0" marR="0" indent="9144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5pPr>
            <a:lvl6pPr marL="0" marR="0" indent="11430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6pPr>
            <a:lvl7pPr marL="0" marR="0" indent="13716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7pPr>
            <a:lvl8pPr marL="0" marR="0" indent="16002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8pPr>
            <a:lvl9pPr marL="0" marR="0" indent="18288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3-variable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K-map</a:t>
            </a:r>
          </a:p>
        </p:txBody>
      </p:sp>
      <p:sp>
        <p:nvSpPr>
          <p:cNvPr id="30" name="4-variable…">
            <a:extLst>
              <a:ext uri="{FF2B5EF4-FFF2-40B4-BE49-F238E27FC236}">
                <a16:creationId xmlns:a16="http://schemas.microsoft.com/office/drawing/2014/main" id="{DC10EFB5-4342-44CA-A0D7-743B9F3F12BE}"/>
              </a:ext>
            </a:extLst>
          </p:cNvPr>
          <p:cNvSpPr txBox="1"/>
          <p:nvPr/>
        </p:nvSpPr>
        <p:spPr>
          <a:xfrm>
            <a:off x="6324600" y="2898129"/>
            <a:ext cx="2087111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4-variable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K-map</a:t>
            </a:r>
          </a:p>
        </p:txBody>
      </p:sp>
      <p:graphicFrame>
        <p:nvGraphicFramePr>
          <p:cNvPr id="31" name="Table">
            <a:extLst>
              <a:ext uri="{FF2B5EF4-FFF2-40B4-BE49-F238E27FC236}">
                <a16:creationId xmlns:a16="http://schemas.microsoft.com/office/drawing/2014/main" id="{10E657E5-89C4-4B7D-94BA-CFDF5F8C2E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0721725"/>
              </p:ext>
            </p:extLst>
          </p:nvPr>
        </p:nvGraphicFramePr>
        <p:xfrm>
          <a:off x="2652349" y="2862259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/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/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/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/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/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/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">
            <a:extLst>
              <a:ext uri="{FF2B5EF4-FFF2-40B4-BE49-F238E27FC236}">
                <a16:creationId xmlns:a16="http://schemas.microsoft.com/office/drawing/2014/main" id="{562D8477-2099-46A4-80CD-0A79F42C48D1}"/>
              </a:ext>
            </a:extLst>
          </p:cNvPr>
          <p:cNvSpPr/>
          <p:nvPr/>
        </p:nvSpPr>
        <p:spPr>
          <a:xfrm>
            <a:off x="2765480" y="3360420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3947D2F-BFD1-461C-A21E-AB988BA8BD72}"/>
              </a:ext>
            </a:extLst>
          </p:cNvPr>
          <p:cNvSpPr/>
          <p:nvPr/>
        </p:nvSpPr>
        <p:spPr>
          <a:xfrm>
            <a:off x="5942669" y="33100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951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Line"/>
          <p:cNvSpPr/>
          <p:nvPr/>
        </p:nvSpPr>
        <p:spPr>
          <a:xfrm>
            <a:off x="6015467" y="2654524"/>
            <a:ext cx="574064" cy="1148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931"/>
                </a:moveTo>
                <a:cubicBezTo>
                  <a:pt x="0" y="2931"/>
                  <a:pt x="617" y="0"/>
                  <a:pt x="9566" y="0"/>
                </a:cubicBezTo>
                <a:cubicBezTo>
                  <a:pt x="18514" y="0"/>
                  <a:pt x="21600" y="3394"/>
                  <a:pt x="21600" y="10029"/>
                </a:cubicBezTo>
                <a:cubicBezTo>
                  <a:pt x="21600" y="16663"/>
                  <a:pt x="18206" y="21600"/>
                  <a:pt x="9566" y="21600"/>
                </a:cubicBezTo>
                <a:cubicBezTo>
                  <a:pt x="926" y="21600"/>
                  <a:pt x="1543" y="20057"/>
                  <a:pt x="617" y="18823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3" name="Karnaugh Map Metho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Karnaugh Map Methods</a:t>
            </a:r>
          </a:p>
        </p:txBody>
      </p:sp>
      <p:sp>
        <p:nvSpPr>
          <p:cNvPr id="412" name="Slide Number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5" name="Adjacent"/>
          <p:cNvSpPr txBox="1"/>
          <p:nvPr/>
        </p:nvSpPr>
        <p:spPr>
          <a:xfrm>
            <a:off x="5666765" y="1346488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346" name="Oval"/>
          <p:cNvSpPr/>
          <p:nvPr/>
        </p:nvSpPr>
        <p:spPr>
          <a:xfrm>
            <a:off x="6036653" y="2846676"/>
            <a:ext cx="215900" cy="7493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7" name="Line"/>
          <p:cNvSpPr/>
          <p:nvPr/>
        </p:nvSpPr>
        <p:spPr>
          <a:xfrm flipH="1">
            <a:off x="4792053" y="2833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Line"/>
          <p:cNvSpPr/>
          <p:nvPr/>
        </p:nvSpPr>
        <p:spPr>
          <a:xfrm flipH="1">
            <a:off x="4779353" y="36213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5" name="Group"/>
          <p:cNvGrpSpPr/>
          <p:nvPr/>
        </p:nvGrpSpPr>
        <p:grpSpPr>
          <a:xfrm>
            <a:off x="4704740" y="2835553"/>
            <a:ext cx="88901" cy="773123"/>
            <a:chOff x="0" y="0"/>
            <a:chExt cx="88899" cy="773122"/>
          </a:xfrm>
        </p:grpSpPr>
        <p:grpSp>
          <p:nvGrpSpPr>
            <p:cNvPr id="351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49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0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54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2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3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2" name="Group"/>
          <p:cNvGrpSpPr/>
          <p:nvPr/>
        </p:nvGrpSpPr>
        <p:grpSpPr>
          <a:xfrm>
            <a:off x="5009540" y="2848253"/>
            <a:ext cx="88901" cy="773123"/>
            <a:chOff x="0" y="0"/>
            <a:chExt cx="88899" cy="773122"/>
          </a:xfrm>
        </p:grpSpPr>
        <p:grpSp>
          <p:nvGrpSpPr>
            <p:cNvPr id="358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56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7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1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9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0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9" name="Group"/>
          <p:cNvGrpSpPr/>
          <p:nvPr/>
        </p:nvGrpSpPr>
        <p:grpSpPr>
          <a:xfrm>
            <a:off x="5327040" y="2835553"/>
            <a:ext cx="88901" cy="773123"/>
            <a:chOff x="0" y="0"/>
            <a:chExt cx="88899" cy="773122"/>
          </a:xfrm>
        </p:grpSpPr>
        <p:grpSp>
          <p:nvGrpSpPr>
            <p:cNvPr id="365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63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4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8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66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76" name="Group"/>
          <p:cNvGrpSpPr/>
          <p:nvPr/>
        </p:nvGrpSpPr>
        <p:grpSpPr>
          <a:xfrm>
            <a:off x="5669940" y="2848253"/>
            <a:ext cx="88901" cy="773123"/>
            <a:chOff x="0" y="0"/>
            <a:chExt cx="88899" cy="773122"/>
          </a:xfrm>
        </p:grpSpPr>
        <p:grpSp>
          <p:nvGrpSpPr>
            <p:cNvPr id="372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70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1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73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sp>
        <p:nvSpPr>
          <p:cNvPr id="377" name="Line"/>
          <p:cNvSpPr/>
          <p:nvPr/>
        </p:nvSpPr>
        <p:spPr>
          <a:xfrm flipH="1">
            <a:off x="4677753" y="3214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" name="000"/>
          <p:cNvSpPr txBox="1"/>
          <p:nvPr/>
        </p:nvSpPr>
        <p:spPr>
          <a:xfrm>
            <a:off x="4692040" y="2938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379" name="001"/>
          <p:cNvSpPr txBox="1"/>
          <p:nvPr/>
        </p:nvSpPr>
        <p:spPr>
          <a:xfrm>
            <a:off x="4679340" y="32816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380" name="010"/>
          <p:cNvSpPr txBox="1"/>
          <p:nvPr/>
        </p:nvSpPr>
        <p:spPr>
          <a:xfrm>
            <a:off x="4987315" y="29260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381" name="011"/>
          <p:cNvSpPr txBox="1"/>
          <p:nvPr/>
        </p:nvSpPr>
        <p:spPr>
          <a:xfrm>
            <a:off x="4974615" y="32816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382" name="110"/>
          <p:cNvSpPr txBox="1"/>
          <p:nvPr/>
        </p:nvSpPr>
        <p:spPr>
          <a:xfrm>
            <a:off x="5344503" y="29387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383" name="111"/>
          <p:cNvSpPr txBox="1"/>
          <p:nvPr/>
        </p:nvSpPr>
        <p:spPr>
          <a:xfrm>
            <a:off x="5319103" y="32816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384" name="100"/>
          <p:cNvSpPr txBox="1"/>
          <p:nvPr/>
        </p:nvSpPr>
        <p:spPr>
          <a:xfrm>
            <a:off x="5662003" y="2948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385" name="101"/>
          <p:cNvSpPr txBox="1"/>
          <p:nvPr/>
        </p:nvSpPr>
        <p:spPr>
          <a:xfrm>
            <a:off x="5687403" y="33038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386" name="Oval"/>
          <p:cNvSpPr/>
          <p:nvPr/>
        </p:nvSpPr>
        <p:spPr>
          <a:xfrm>
            <a:off x="4809515" y="1802101"/>
            <a:ext cx="1282701" cy="2667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87" name="Line"/>
          <p:cNvSpPr/>
          <p:nvPr/>
        </p:nvSpPr>
        <p:spPr>
          <a:xfrm>
            <a:off x="4798403" y="1954501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8" name="Line"/>
          <p:cNvSpPr/>
          <p:nvPr/>
        </p:nvSpPr>
        <p:spPr>
          <a:xfrm>
            <a:off x="6109678" y="19862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9" name="Line"/>
          <p:cNvSpPr/>
          <p:nvPr/>
        </p:nvSpPr>
        <p:spPr>
          <a:xfrm>
            <a:off x="5428640" y="2097376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2" name="Group"/>
          <p:cNvGrpSpPr/>
          <p:nvPr/>
        </p:nvGrpSpPr>
        <p:grpSpPr>
          <a:xfrm>
            <a:off x="4811103" y="2237076"/>
            <a:ext cx="615950" cy="139701"/>
            <a:chOff x="0" y="0"/>
            <a:chExt cx="615950" cy="139700"/>
          </a:xfrm>
        </p:grpSpPr>
        <p:sp>
          <p:nvSpPr>
            <p:cNvPr id="390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1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5" name="Group"/>
          <p:cNvGrpSpPr/>
          <p:nvPr/>
        </p:nvGrpSpPr>
        <p:grpSpPr>
          <a:xfrm>
            <a:off x="5446102" y="2214851"/>
            <a:ext cx="647702" cy="161926"/>
            <a:chOff x="0" y="0"/>
            <a:chExt cx="647700" cy="161925"/>
          </a:xfrm>
        </p:grpSpPr>
        <p:sp>
          <p:nvSpPr>
            <p:cNvPr id="393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4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8" name="Group"/>
          <p:cNvGrpSpPr/>
          <p:nvPr/>
        </p:nvGrpSpPr>
        <p:grpSpPr>
          <a:xfrm>
            <a:off x="4811103" y="2541876"/>
            <a:ext cx="615950" cy="139701"/>
            <a:chOff x="0" y="0"/>
            <a:chExt cx="615950" cy="139700"/>
          </a:xfrm>
        </p:grpSpPr>
        <p:sp>
          <p:nvSpPr>
            <p:cNvPr id="396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7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446102" y="2519651"/>
            <a:ext cx="647702" cy="161926"/>
            <a:chOff x="0" y="0"/>
            <a:chExt cx="647700" cy="161925"/>
          </a:xfrm>
        </p:grpSpPr>
        <p:sp>
          <p:nvSpPr>
            <p:cNvPr id="399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400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sp>
        <p:nvSpPr>
          <p:cNvPr id="402" name="000"/>
          <p:cNvSpPr txBox="1"/>
          <p:nvPr/>
        </p:nvSpPr>
        <p:spPr>
          <a:xfrm>
            <a:off x="4704740" y="2049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403" name="Line"/>
          <p:cNvSpPr/>
          <p:nvPr/>
        </p:nvSpPr>
        <p:spPr>
          <a:xfrm>
            <a:off x="5795353" y="20878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Line"/>
          <p:cNvSpPr/>
          <p:nvPr/>
        </p:nvSpPr>
        <p:spPr>
          <a:xfrm>
            <a:off x="5052403" y="2067213"/>
            <a:ext cx="1588" cy="57150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001"/>
          <p:cNvSpPr txBox="1"/>
          <p:nvPr/>
        </p:nvSpPr>
        <p:spPr>
          <a:xfrm>
            <a:off x="4704740" y="23545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406" name="010"/>
          <p:cNvSpPr txBox="1"/>
          <p:nvPr/>
        </p:nvSpPr>
        <p:spPr>
          <a:xfrm>
            <a:off x="5050815" y="21513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407" name="011"/>
          <p:cNvSpPr txBox="1"/>
          <p:nvPr/>
        </p:nvSpPr>
        <p:spPr>
          <a:xfrm>
            <a:off x="5050815" y="24561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408" name="110"/>
          <p:cNvSpPr txBox="1"/>
          <p:nvPr/>
        </p:nvSpPr>
        <p:spPr>
          <a:xfrm>
            <a:off x="5395303" y="21513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409" name="111"/>
          <p:cNvSpPr txBox="1"/>
          <p:nvPr/>
        </p:nvSpPr>
        <p:spPr>
          <a:xfrm>
            <a:off x="5395303" y="24561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410" name="100"/>
          <p:cNvSpPr txBox="1"/>
          <p:nvPr/>
        </p:nvSpPr>
        <p:spPr>
          <a:xfrm>
            <a:off x="5750903" y="2059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411" name="101"/>
          <p:cNvSpPr txBox="1"/>
          <p:nvPr/>
        </p:nvSpPr>
        <p:spPr>
          <a:xfrm>
            <a:off x="5750903" y="23640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420" name="Line"/>
          <p:cNvSpPr/>
          <p:nvPr/>
        </p:nvSpPr>
        <p:spPr>
          <a:xfrm>
            <a:off x="4611634" y="1634708"/>
            <a:ext cx="1681763" cy="58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166" h="21600" extrusionOk="0">
                <a:moveTo>
                  <a:pt x="1067" y="21296"/>
                </a:moveTo>
                <a:cubicBezTo>
                  <a:pt x="1067" y="21296"/>
                  <a:pt x="-3742" y="0"/>
                  <a:pt x="7058" y="0"/>
                </a:cubicBezTo>
                <a:cubicBezTo>
                  <a:pt x="17858" y="0"/>
                  <a:pt x="16991" y="19470"/>
                  <a:pt x="14784" y="21600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21" name="Adjacent"/>
          <p:cNvSpPr txBox="1"/>
          <p:nvPr/>
        </p:nvSpPr>
        <p:spPr>
          <a:xfrm>
            <a:off x="6506553" y="3456276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422" name="Kmap adjacencies go “around the edges”…"/>
          <p:cNvSpPr txBox="1"/>
          <p:nvPr/>
        </p:nvSpPr>
        <p:spPr>
          <a:xfrm>
            <a:off x="984085" y="4223539"/>
            <a:ext cx="6262236" cy="1179810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K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-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map adjacencies go “around the edges”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first to last column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top row to bottom row</a:t>
            </a:r>
          </a:p>
        </p:txBody>
      </p:sp>
      <p:graphicFrame>
        <p:nvGraphicFramePr>
          <p:cNvPr id="83" name="Table">
            <a:extLst>
              <a:ext uri="{FF2B5EF4-FFF2-40B4-BE49-F238E27FC236}">
                <a16:creationId xmlns:a16="http://schemas.microsoft.com/office/drawing/2014/main" id="{380291F1-688A-46F7-9BD4-D4036D1F98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0637117"/>
              </p:ext>
            </p:extLst>
          </p:nvPr>
        </p:nvGraphicFramePr>
        <p:xfrm>
          <a:off x="858385" y="1584325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/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/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ine">
            <a:extLst>
              <a:ext uri="{FF2B5EF4-FFF2-40B4-BE49-F238E27FC236}">
                <a16:creationId xmlns:a16="http://schemas.microsoft.com/office/drawing/2014/main" id="{F398E3E5-E9D2-40D2-B793-93258FFAFF73}"/>
              </a:ext>
            </a:extLst>
          </p:cNvPr>
          <p:cNvSpPr/>
          <p:nvPr/>
        </p:nvSpPr>
        <p:spPr>
          <a:xfrm>
            <a:off x="971516" y="2082486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22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45" grpId="0" animBg="1"/>
      <p:bldP spid="346" grpId="0" animBg="1"/>
      <p:bldP spid="347" grpId="0" animBg="1"/>
      <p:bldP spid="348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20" grpId="0" animBg="1"/>
      <p:bldP spid="421" grpId="0" animBg="1"/>
      <p:bldP spid="4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General CMOS Gate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general form used to construct any inverting logic gate, such as: NOT, NAND, or NOR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 networks may consist of transistors in series or in parallel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parallel, the network is </a:t>
            </a: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if one of the transistors is </a:t>
            </a: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series, the network is </a:t>
            </a: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only if all transistors are </a:t>
            </a: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b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</a:b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E8F70-D0B3-E946-BAF0-AF4D84AEE01D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1547142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0FE55B-6A64-492D-9521-33FE6814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Cover - 4 Input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B0190B-8797-47C4-A527-47E2949D9B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161160B9-B8BF-4476-805F-38077BE2E4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00167"/>
              </p:ext>
            </p:extLst>
          </p:nvPr>
        </p:nvGraphicFramePr>
        <p:xfrm>
          <a:off x="309397" y="15240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/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/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">
            <a:extLst>
              <a:ext uri="{FF2B5EF4-FFF2-40B4-BE49-F238E27FC236}">
                <a16:creationId xmlns:a16="http://schemas.microsoft.com/office/drawing/2014/main" id="{05FA809A-7BAC-47BC-8D53-29C53F2F08C4}"/>
              </a:ext>
            </a:extLst>
          </p:cNvPr>
          <p:cNvSpPr/>
          <p:nvPr/>
        </p:nvSpPr>
        <p:spPr>
          <a:xfrm>
            <a:off x="410066" y="20146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3865355B-D986-42D0-8A26-07BB63E397D4}"/>
              </a:ext>
            </a:extLst>
          </p:cNvPr>
          <p:cNvSpPr/>
          <p:nvPr/>
        </p:nvSpPr>
        <p:spPr>
          <a:xfrm>
            <a:off x="3384424" y="1499748"/>
            <a:ext cx="5526214" cy="1346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AAAAAA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trategy for “circling” rectangles on Kmap:…">
            <a:extLst>
              <a:ext uri="{FF2B5EF4-FFF2-40B4-BE49-F238E27FC236}">
                <a16:creationId xmlns:a16="http://schemas.microsoft.com/office/drawing/2014/main" id="{D95C8308-A9E9-49D2-BD0A-BED7479212EA}"/>
              </a:ext>
            </a:extLst>
          </p:cNvPr>
          <p:cNvSpPr/>
          <p:nvPr/>
        </p:nvSpPr>
        <p:spPr>
          <a:xfrm>
            <a:off x="3060757" y="3285593"/>
            <a:ext cx="5854643" cy="191129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Strategy for “circling” rectangles on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Kmap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As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as possible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Biggest “oops!” that people forget:</a:t>
            </a:r>
          </a:p>
          <a:p>
            <a:pPr marL="38100" marR="3810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Wrap-arounds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D35D062C-CD70-4C64-B63F-D05D85F0A208}"/>
              </a:ext>
            </a:extLst>
          </p:cNvPr>
          <p:cNvSpPr/>
          <p:nvPr/>
        </p:nvSpPr>
        <p:spPr>
          <a:xfrm>
            <a:off x="3149600" y="3700605"/>
            <a:ext cx="2717800" cy="5715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8C501C1C-4418-43C8-8ABA-9CF7F3DC38DA}"/>
              </a:ext>
            </a:extLst>
          </p:cNvPr>
          <p:cNvSpPr/>
          <p:nvPr/>
        </p:nvSpPr>
        <p:spPr>
          <a:xfrm>
            <a:off x="3302000" y="4806339"/>
            <a:ext cx="2717800" cy="3429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/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𝟖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𝟗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𝟏𝟑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𝟏𝟒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/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/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  <m:r>
                        <a:rPr lang="en-US" b="0" i="0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lang="en-US" b="1" i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  <a:blipFill>
                <a:blip r:embed="rId6"/>
                <a:stretch>
                  <a:fillRect r="-7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/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lang="en-US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  <a:blipFill>
                <a:blip r:embed="rId7"/>
                <a:stretch>
                  <a:fillRect r="-27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/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lang="en-US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">
            <a:extLst>
              <a:ext uri="{FF2B5EF4-FFF2-40B4-BE49-F238E27FC236}">
                <a16:creationId xmlns:a16="http://schemas.microsoft.com/office/drawing/2014/main" id="{885F703C-0827-4F47-B76C-BCA6525255D7}"/>
              </a:ext>
            </a:extLst>
          </p:cNvPr>
          <p:cNvSpPr/>
          <p:nvPr/>
        </p:nvSpPr>
        <p:spPr>
          <a:xfrm>
            <a:off x="1321929" y="2718010"/>
            <a:ext cx="4953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FB35C194-2A2E-4054-AC96-566162E81A7C}"/>
              </a:ext>
            </a:extLst>
          </p:cNvPr>
          <p:cNvSpPr/>
          <p:nvPr/>
        </p:nvSpPr>
        <p:spPr>
          <a:xfrm>
            <a:off x="628831" y="3140919"/>
            <a:ext cx="22987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1C1094DA-F3D8-443E-A539-41669281D7A2}"/>
              </a:ext>
            </a:extLst>
          </p:cNvPr>
          <p:cNvGrpSpPr/>
          <p:nvPr/>
        </p:nvGrpSpPr>
        <p:grpSpPr>
          <a:xfrm>
            <a:off x="346345" y="1891376"/>
            <a:ext cx="2941768" cy="2508297"/>
            <a:chOff x="455" y="-2958"/>
            <a:chExt cx="2941766" cy="2508296"/>
          </a:xfrm>
        </p:grpSpPr>
        <p:sp>
          <p:nvSpPr>
            <p:cNvPr id="26" name="Line">
              <a:extLst>
                <a:ext uri="{FF2B5EF4-FFF2-40B4-BE49-F238E27FC236}">
                  <a16:creationId xmlns:a16="http://schemas.microsoft.com/office/drawing/2014/main" id="{B7299389-315F-4EBD-9EA9-CFA43D4140D6}"/>
                </a:ext>
              </a:extLst>
            </p:cNvPr>
            <p:cNvSpPr/>
            <p:nvPr/>
          </p:nvSpPr>
          <p:spPr>
            <a:xfrm>
              <a:off x="455" y="1423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7" name="Line">
              <a:extLst>
                <a:ext uri="{FF2B5EF4-FFF2-40B4-BE49-F238E27FC236}">
                  <a16:creationId xmlns:a16="http://schemas.microsoft.com/office/drawing/2014/main" id="{9FF04046-2DC1-4860-A4F6-2E05F371DB18}"/>
                </a:ext>
              </a:extLst>
            </p:cNvPr>
            <p:cNvSpPr/>
            <p:nvPr/>
          </p:nvSpPr>
          <p:spPr>
            <a:xfrm flipH="1">
              <a:off x="2048523" y="-2958"/>
              <a:ext cx="893698" cy="82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D4D5C49D-D20C-4CFB-914D-FA09011D1E4B}"/>
                </a:ext>
              </a:extLst>
            </p:cNvPr>
            <p:cNvSpPr/>
            <p:nvPr/>
          </p:nvSpPr>
          <p:spPr>
            <a:xfrm rot="10800000">
              <a:off x="1980143" y="1662442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id="{0DF87369-3CE0-44A0-87F7-64D83970E88C}"/>
                </a:ext>
              </a:extLst>
            </p:cNvPr>
            <p:cNvSpPr/>
            <p:nvPr/>
          </p:nvSpPr>
          <p:spPr>
            <a:xfrm rot="10800000" flipH="1">
              <a:off x="17976" y="1678703"/>
              <a:ext cx="893697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15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 advAuto="0"/>
      <p:bldP spid="16" grpId="1" animBg="1"/>
      <p:bldP spid="17" grpId="0" animBg="1" advAuto="0"/>
      <p:bldP spid="17" grpId="1" animBg="1"/>
      <p:bldP spid="18" grpId="0"/>
      <p:bldP spid="19" grpId="0"/>
      <p:bldP spid="20" grpId="0"/>
      <p:bldP spid="21" grpId="0"/>
      <p:bldP spid="22" grpId="0"/>
      <p:bldP spid="23" grpId="0" animBg="1" advAuto="0"/>
      <p:bldP spid="24" grpId="0" animBg="1" advAuto="0"/>
      <p:bldP spid="25" grpId="0" animBg="1" advAuto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55287-EA92-4606-BDE2-1982CF7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 As Logic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72FF3-D4D2-4ADA-91E1-690288F14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What does this solution look like as gates?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100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66FC-0080-403E-B5F8-8FE48A7DB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EE7743D9-1CC9-471D-B7C4-C722D4A0D135}"/>
              </a:ext>
            </a:extLst>
          </p:cNvPr>
          <p:cNvSpPr/>
          <p:nvPr/>
        </p:nvSpPr>
        <p:spPr>
          <a:xfrm>
            <a:off x="930275" y="1541463"/>
            <a:ext cx="7213600" cy="28781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pic>
        <p:nvPicPr>
          <p:cNvPr id="12" name="droppedImage.pdf" descr="droppedImage.pdf">
            <a:extLst>
              <a:ext uri="{FF2B5EF4-FFF2-40B4-BE49-F238E27FC236}">
                <a16:creationId xmlns:a16="http://schemas.microsoft.com/office/drawing/2014/main" id="{67DEA3AD-4092-46B8-874B-23F6BB13D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7180" y="2218354"/>
            <a:ext cx="3416300" cy="17399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/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  <a:blipFill>
                <a:blip r:embed="rId3"/>
                <a:stretch>
                  <a:fillRect r="-15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/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/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/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/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/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/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">
            <a:extLst>
              <a:ext uri="{FF2B5EF4-FFF2-40B4-BE49-F238E27FC236}">
                <a16:creationId xmlns:a16="http://schemas.microsoft.com/office/drawing/2014/main" id="{AFD373CB-1DCB-42B7-8650-849F2114CCB8}"/>
              </a:ext>
            </a:extLst>
          </p:cNvPr>
          <p:cNvSpPr/>
          <p:nvPr/>
        </p:nvSpPr>
        <p:spPr>
          <a:xfrm>
            <a:off x="2715418" y="2108134"/>
            <a:ext cx="546100" cy="19177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800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13" grpId="0" animBg="1" advAuto="0"/>
      <p:bldP spid="13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69D55-D8A9-E440-974E-8660BA217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Minimization Using K-Maps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B7DD5-C5AF-7540-9E00-8B5A615D1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Very simple guideline:</a:t>
            </a:r>
          </a:p>
          <a:p>
            <a:pPr lvl="1"/>
            <a:r>
              <a:rPr lang="en-US"/>
              <a:t>Circle all the rectangular blocks of 1’s in the map, using the fewest possible number of circles</a:t>
            </a:r>
          </a:p>
          <a:p>
            <a:pPr lvl="2"/>
            <a:r>
              <a:rPr lang="en-US"/>
              <a:t>Each circle should be as large as possible</a:t>
            </a:r>
          </a:p>
          <a:p>
            <a:pPr lvl="1"/>
            <a:r>
              <a:rPr lang="en-US"/>
              <a:t>Read off the implicants that were circled</a:t>
            </a:r>
          </a:p>
          <a:p>
            <a:endParaRPr lang="en-US"/>
          </a:p>
          <a:p>
            <a:r>
              <a:rPr lang="en-US"/>
              <a:t>More formally:</a:t>
            </a:r>
          </a:p>
          <a:p>
            <a:pPr lvl="1"/>
            <a:r>
              <a:rPr lang="en-US"/>
              <a:t>A Boolean equation is minimized when it is written as a sum of the fewest number of prime implicants</a:t>
            </a:r>
          </a:p>
          <a:p>
            <a:pPr lvl="1"/>
            <a:r>
              <a:rPr lang="en-US"/>
              <a:t>Each circle on the K-map represents an implicant</a:t>
            </a:r>
          </a:p>
          <a:p>
            <a:pPr lvl="1"/>
            <a:r>
              <a:rPr lang="en-US"/>
              <a:t>The largest possible circles are prime implicants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E91BE-8C2D-F744-9A35-F01A51D61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34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0C63-7ABB-4E9D-BDEA-76A4907B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Rules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</p:spPr>
            <p:txBody>
              <a:bodyPr/>
              <a:lstStyle/>
              <a:p>
                <a:r>
                  <a:rPr lang="en-US" b="1">
                    <a:solidFill>
                      <a:srgbClr val="00B050"/>
                    </a:solidFill>
                  </a:rPr>
                  <a:t>What can be legally combined (circled) in the K-map?</a:t>
                </a:r>
              </a:p>
              <a:p>
                <a:pPr lvl="1"/>
                <a:r>
                  <a:rPr lang="en-US" sz="2000"/>
                  <a:t>Rectangular groups of </a:t>
                </a:r>
                <a:r>
                  <a:rPr lang="en-US" sz="2000">
                    <a:solidFill>
                      <a:srgbClr val="0000FF"/>
                    </a:solidFill>
                  </a:rPr>
                  <a:t>size 2</a:t>
                </a:r>
                <a:r>
                  <a:rPr lang="en-US" sz="2000" baseline="31999">
                    <a:solidFill>
                      <a:srgbClr val="0000FF"/>
                    </a:solidFill>
                  </a:rPr>
                  <a:t>k</a:t>
                </a:r>
                <a:r>
                  <a:rPr lang="en-US" sz="2000">
                    <a:solidFill>
                      <a:srgbClr val="0000FF"/>
                    </a:solidFill>
                  </a:rPr>
                  <a:t> </a:t>
                </a:r>
                <a:r>
                  <a:rPr lang="en-US" sz="2000"/>
                  <a:t>for any integer k</a:t>
                </a:r>
              </a:p>
              <a:p>
                <a:pPr lvl="1"/>
                <a:r>
                  <a:rPr lang="en-US" sz="2000"/>
                  <a:t>Each cell has the same value (1, for now)</a:t>
                </a:r>
              </a:p>
              <a:p>
                <a:pPr lvl="1"/>
                <a:r>
                  <a:rPr lang="en-US" sz="2000"/>
                  <a:t>All values must be adjacent</a:t>
                </a:r>
              </a:p>
              <a:p>
                <a:pPr lvl="2"/>
                <a:r>
                  <a:rPr lang="en-US" sz="1800"/>
                  <a:t>Wrap-around edge is okay</a:t>
                </a:r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0000FF"/>
                    </a:solidFill>
                  </a:rPr>
                  <a:t>How does a group become a term in an expression?</a:t>
                </a:r>
              </a:p>
              <a:p>
                <a:pPr lvl="1"/>
                <a:r>
                  <a:rPr lang="en-US" sz="2000"/>
                  <a:t>Determine which literals are constant, and which vary across group</a:t>
                </a:r>
              </a:p>
              <a:p>
                <a:pPr lvl="1"/>
                <a:r>
                  <a:rPr lang="en-US" sz="2000"/>
                  <a:t>Eliminate varying literals, then AND the constant literals</a:t>
                </a:r>
              </a:p>
              <a:p>
                <a:pPr lvl="2"/>
                <a:r>
                  <a:rPr lang="en-US" sz="1800"/>
                  <a:t> constant 1 ➙ use </a:t>
                </a:r>
                <a14:m>
                  <m:oMath xmlns:m="http://schemas.openxmlformats.org/officeDocument/2006/math">
                    <m:r>
                      <a:rPr lang="en-US" sz="1800" b="1">
                        <a:solidFill>
                          <a:srgbClr val="0000FF"/>
                        </a:solidFill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𝐗</m:t>
                    </m:r>
                  </m:oMath>
                </a14:m>
                <a:r>
                  <a:rPr lang="en-US" sz="1800"/>
                  <a:t>,  constant 0 ➙ use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𝑿</m:t>
                        </m:r>
                      </m:e>
                    </m:acc>
                  </m:oMath>
                </a14:m>
                <a:endParaRPr lang="en-US" sz="1800"/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C00000"/>
                    </a:solidFill>
                  </a:rPr>
                  <a:t>What is a good solution?</a:t>
                </a:r>
              </a:p>
              <a:p>
                <a:pPr lvl="1"/>
                <a:r>
                  <a:rPr lang="en-US" sz="2000"/>
                  <a:t>Biggest groupings ➙ eliminate more variables (literals) in each term </a:t>
                </a:r>
              </a:p>
              <a:p>
                <a:pPr lvl="1"/>
                <a:r>
                  <a:rPr lang="en-US" sz="2000"/>
                  <a:t>Fewest groupings ➙  fewer terms (gates) all together</a:t>
                </a:r>
              </a:p>
              <a:p>
                <a:pPr lvl="1"/>
                <a:r>
                  <a:rPr lang="en-US" sz="2000"/>
                  <a:t>OR together all AND terms you create from individual groups</a:t>
                </a: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  <a:blipFill>
                <a:blip r:embed="rId2"/>
                <a:stretch>
                  <a:fillRect l="-276" t="-939" b="-8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6B05E-5ECB-4924-ABBD-585A2DFD97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</a:t>
            </a:r>
            <a:endParaRPr/>
          </a:p>
        </p:txBody>
      </p:sp>
      <p:sp>
        <p:nvSpPr>
          <p:cNvPr id="519" name="Design Approach:…"/>
          <p:cNvSpPr txBox="1"/>
          <p:nvPr/>
        </p:nvSpPr>
        <p:spPr>
          <a:xfrm>
            <a:off x="1219200" y="5029200"/>
            <a:ext cx="2830005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Design Approach: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Write a 4-Variable K-map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for each of the 3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output functions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>
            <p:extLst/>
          </p:nvPr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23" name="Table"/>
          <p:cNvGraphicFramePr/>
          <p:nvPr>
            <p:extLst/>
          </p:nvPr>
        </p:nvGraphicFramePr>
        <p:xfrm>
          <a:off x="1378297" y="1371600"/>
          <a:ext cx="2641600" cy="3079814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  <a:endParaRPr lang="en-US"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=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&lt;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&gt;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400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(2)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909935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47215" y="990600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684289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6946900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1447800" y="228600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EF1A40-6417-4F83-B8DC-2856EB3C1852}"/>
              </a:ext>
            </a:extLst>
          </p:cNvPr>
          <p:cNvSpPr/>
          <p:nvPr/>
        </p:nvSpPr>
        <p:spPr>
          <a:xfrm>
            <a:off x="2362200" y="2952235"/>
            <a:ext cx="4572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A6B198-D553-41D4-8D85-DAF2E090FA44}"/>
              </a:ext>
            </a:extLst>
          </p:cNvPr>
          <p:cNvSpPr/>
          <p:nvPr/>
        </p:nvSpPr>
        <p:spPr>
          <a:xfrm>
            <a:off x="3200400" y="360672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457045-47EF-40C9-A79A-B4B4AC42EF06}"/>
              </a:ext>
            </a:extLst>
          </p:cNvPr>
          <p:cNvSpPr/>
          <p:nvPr/>
        </p:nvSpPr>
        <p:spPr>
          <a:xfrm>
            <a:off x="4038600" y="423440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801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F1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0" name="A'B'C'D' + A'BC'D + ABCD + AB'CD'">
            <a:extLst>
              <a:ext uri="{FF2B5EF4-FFF2-40B4-BE49-F238E27FC236}">
                <a16:creationId xmlns:a16="http://schemas.microsoft.com/office/drawing/2014/main" id="{A56168CE-A199-4EB9-881E-31138A137807}"/>
              </a:ext>
            </a:extLst>
          </p:cNvPr>
          <p:cNvSpPr txBox="1"/>
          <p:nvPr/>
        </p:nvSpPr>
        <p:spPr>
          <a:xfrm>
            <a:off x="999851" y="5750597"/>
            <a:ext cx="448654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A'B'C'D' + A'BC'D + ABCD + AB'CD'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066800" y="5740400"/>
            <a:ext cx="121920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9A7D12-6999-4923-AF0F-109E7BAB6C03}"/>
              </a:ext>
            </a:extLst>
          </p:cNvPr>
          <p:cNvSpPr/>
          <p:nvPr/>
        </p:nvSpPr>
        <p:spPr>
          <a:xfrm>
            <a:off x="648906" y="3500735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/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9E0FB91-A8C1-4BDB-82F7-691AAA69E3AE}"/>
              </a:ext>
            </a:extLst>
          </p:cNvPr>
          <p:cNvSpPr/>
          <p:nvPr/>
        </p:nvSpPr>
        <p:spPr>
          <a:xfrm rot="10800000">
            <a:off x="4648290" y="2930069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/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6BDCB13-752C-4E5E-94B6-12D499A37879}"/>
              </a:ext>
            </a:extLst>
          </p:cNvPr>
          <p:cNvSpPr/>
          <p:nvPr/>
        </p:nvSpPr>
        <p:spPr>
          <a:xfrm rot="16200000">
            <a:off x="2811839" y="441841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/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8A7439A-0847-4442-9092-3833FA08524D}"/>
              </a:ext>
            </a:extLst>
          </p:cNvPr>
          <p:cNvSpPr/>
          <p:nvPr/>
        </p:nvSpPr>
        <p:spPr>
          <a:xfrm rot="5400000">
            <a:off x="3538384" y="1122681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/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">
            <a:extLst>
              <a:ext uri="{FF2B5EF4-FFF2-40B4-BE49-F238E27FC236}">
                <a16:creationId xmlns:a16="http://schemas.microsoft.com/office/drawing/2014/main" id="{F47E54B2-2492-4991-A3D5-E7AA28327A58}"/>
              </a:ext>
            </a:extLst>
          </p:cNvPr>
          <p:cNvSpPr/>
          <p:nvPr/>
        </p:nvSpPr>
        <p:spPr>
          <a:xfrm>
            <a:off x="2315283" y="5760298"/>
            <a:ext cx="313016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42A4A8C-136F-4E9D-936F-D7BDFE183A95}"/>
              </a:ext>
            </a:extLst>
          </p:cNvPr>
          <p:cNvSpPr/>
          <p:nvPr/>
        </p:nvSpPr>
        <p:spPr>
          <a:xfrm>
            <a:off x="1391393" y="2235715"/>
            <a:ext cx="692817" cy="58353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2299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31" grpId="0" animBg="1" advAuto="0"/>
      <p:bldP spid="22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 advAuto="0"/>
      <p:bldP spid="4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(3)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9698452"/>
              </p:ext>
            </p:extLst>
          </p:nvPr>
        </p:nvGraphicFramePr>
        <p:xfrm>
          <a:off x="533400" y="762000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lvl="0" algn="ctr" defTabSz="914400">
                        <a:buNone/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i="0" u="none" strike="noStrike" noProof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latin typeface="Tahoma"/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61948" y="942586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2</a:t>
            </a:r>
            <a:endParaRPr kumimoji="0" sz="2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Tahom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536354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7337136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2302992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420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F2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22" name="A'C + A'B'D + B'CD">
            <a:extLst>
              <a:ext uri="{FF2B5EF4-FFF2-40B4-BE49-F238E27FC236}">
                <a16:creationId xmlns:a16="http://schemas.microsoft.com/office/drawing/2014/main" id="{79873047-40C3-4826-A8E2-09DE3C57E4F1}"/>
              </a:ext>
            </a:extLst>
          </p:cNvPr>
          <p:cNvSpPr txBox="1"/>
          <p:nvPr/>
        </p:nvSpPr>
        <p:spPr>
          <a:xfrm>
            <a:off x="1065369" y="5352908"/>
            <a:ext cx="254505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370" marR="3937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A'C + A'B'D + </a:t>
            </a:r>
            <a:r>
              <a:rPr lang="en-GB" sz="2000"/>
              <a:t>B'CD</a:t>
            </a:r>
            <a:endParaRPr lang="en-US"/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120074" y="5378548"/>
            <a:ext cx="717549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F106E-93EC-454D-A451-84A2F516765A}"/>
              </a:ext>
            </a:extLst>
          </p:cNvPr>
          <p:cNvSpPr/>
          <p:nvPr/>
        </p:nvSpPr>
        <p:spPr>
          <a:xfrm>
            <a:off x="3145167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4E1E7E-652B-4595-B05C-A48C26979A4C}"/>
              </a:ext>
            </a:extLst>
          </p:cNvPr>
          <p:cNvSpPr/>
          <p:nvPr/>
        </p:nvSpPr>
        <p:spPr>
          <a:xfrm>
            <a:off x="3926210" y="2160039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C9AA5-99AE-4EF2-97E6-2FD0D4B0FFF1}"/>
              </a:ext>
            </a:extLst>
          </p:cNvPr>
          <p:cNvSpPr/>
          <p:nvPr/>
        </p:nvSpPr>
        <p:spPr>
          <a:xfrm>
            <a:off x="3064277" y="281945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B516A7C-0FAB-4559-9F38-AD2485F03B33}"/>
              </a:ext>
            </a:extLst>
          </p:cNvPr>
          <p:cNvSpPr/>
          <p:nvPr/>
        </p:nvSpPr>
        <p:spPr>
          <a:xfrm>
            <a:off x="3995374" y="278207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08EA5B-4EA5-4E41-AFA9-8ACBB24FB9A7}"/>
              </a:ext>
            </a:extLst>
          </p:cNvPr>
          <p:cNvSpPr/>
          <p:nvPr/>
        </p:nvSpPr>
        <p:spPr>
          <a:xfrm>
            <a:off x="3064277" y="4146116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Rectangle">
            <a:extLst>
              <a:ext uri="{FF2B5EF4-FFF2-40B4-BE49-F238E27FC236}">
                <a16:creationId xmlns:a16="http://schemas.microsoft.com/office/drawing/2014/main" id="{7FAC00EA-AE00-4314-A7A2-11187ACD3200}"/>
              </a:ext>
            </a:extLst>
          </p:cNvPr>
          <p:cNvSpPr/>
          <p:nvPr/>
        </p:nvSpPr>
        <p:spPr>
          <a:xfrm>
            <a:off x="1845406" y="5387464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8B67F561-C32F-4E27-80F5-393B78BF7665}"/>
              </a:ext>
            </a:extLst>
          </p:cNvPr>
          <p:cNvSpPr/>
          <p:nvPr/>
        </p:nvSpPr>
        <p:spPr>
          <a:xfrm>
            <a:off x="2547025" y="5327492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88EE6D-D601-485B-995D-1448F90A1ABF}"/>
              </a:ext>
            </a:extLst>
          </p:cNvPr>
          <p:cNvSpPr/>
          <p:nvPr/>
        </p:nvSpPr>
        <p:spPr>
          <a:xfrm>
            <a:off x="3025202" y="2148323"/>
            <a:ext cx="1470598" cy="110567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2DB95B-A83C-4D74-9565-1AEBBE5AE276}"/>
              </a:ext>
            </a:extLst>
          </p:cNvPr>
          <p:cNvSpPr/>
          <p:nvPr/>
        </p:nvSpPr>
        <p:spPr>
          <a:xfrm>
            <a:off x="2243610" y="2136060"/>
            <a:ext cx="1470598" cy="54178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F1 =…">
            <a:extLst>
              <a:ext uri="{FF2B5EF4-FFF2-40B4-BE49-F238E27FC236}">
                <a16:creationId xmlns:a16="http://schemas.microsoft.com/office/drawing/2014/main" id="{BFB42E3A-6772-4281-822C-3D3CC1E5CC0A}"/>
              </a:ext>
            </a:extLst>
          </p:cNvPr>
          <p:cNvSpPr txBox="1"/>
          <p:nvPr/>
        </p:nvSpPr>
        <p:spPr>
          <a:xfrm>
            <a:off x="234464" y="5913386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F3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2" name="A'C + A'B'D + B'CD">
            <a:extLst>
              <a:ext uri="{FF2B5EF4-FFF2-40B4-BE49-F238E27FC236}">
                <a16:creationId xmlns:a16="http://schemas.microsoft.com/office/drawing/2014/main" id="{FAEB691C-4D9D-4B8C-962E-3EFF5D84D2E7}"/>
              </a:ext>
            </a:extLst>
          </p:cNvPr>
          <p:cNvSpPr txBox="1"/>
          <p:nvPr/>
        </p:nvSpPr>
        <p:spPr>
          <a:xfrm>
            <a:off x="1042295" y="5867400"/>
            <a:ext cx="257378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? (Exercise for you)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C2E1C06-AC53-4810-8D14-D742BA3921EC}"/>
              </a:ext>
            </a:extLst>
          </p:cNvPr>
          <p:cNvSpPr/>
          <p:nvPr/>
        </p:nvSpPr>
        <p:spPr>
          <a:xfrm>
            <a:off x="648906" y="33528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/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5455E40-6B19-477F-91F9-29F3032AE496}"/>
              </a:ext>
            </a:extLst>
          </p:cNvPr>
          <p:cNvSpPr/>
          <p:nvPr/>
        </p:nvSpPr>
        <p:spPr>
          <a:xfrm rot="10800000">
            <a:off x="4648290" y="27432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/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C7451FF-74DE-4EB0-A686-426985B7B05F}"/>
              </a:ext>
            </a:extLst>
          </p:cNvPr>
          <p:cNvSpPr/>
          <p:nvPr/>
        </p:nvSpPr>
        <p:spPr>
          <a:xfrm rot="16200000">
            <a:off x="2811839" y="42772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/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07BE85F-5F23-4A69-8522-F7C276FD720B}"/>
              </a:ext>
            </a:extLst>
          </p:cNvPr>
          <p:cNvSpPr/>
          <p:nvPr/>
        </p:nvSpPr>
        <p:spPr>
          <a:xfrm rot="5400000">
            <a:off x="3538384" y="10006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/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Line">
            <a:extLst>
              <a:ext uri="{FF2B5EF4-FFF2-40B4-BE49-F238E27FC236}">
                <a16:creationId xmlns:a16="http://schemas.microsoft.com/office/drawing/2014/main" id="{A8A45F9C-3977-CB47-A9BF-FBCE4CC43F39}"/>
              </a:ext>
            </a:extLst>
          </p:cNvPr>
          <p:cNvSpPr/>
          <p:nvPr/>
        </p:nvSpPr>
        <p:spPr>
          <a:xfrm rot="3225959">
            <a:off x="3002651" y="1755567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i="0" u="none" strike="noStrike" kern="1200" normalizeH="0" baseline="0" noProof="0"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2" name="Line">
            <a:extLst>
              <a:ext uri="{FF2B5EF4-FFF2-40B4-BE49-F238E27FC236}">
                <a16:creationId xmlns:a16="http://schemas.microsoft.com/office/drawing/2014/main" id="{5CAB4C3A-8425-9940-BC37-DA69F848F029}"/>
              </a:ext>
            </a:extLst>
          </p:cNvPr>
          <p:cNvSpPr/>
          <p:nvPr/>
        </p:nvSpPr>
        <p:spPr>
          <a:xfrm rot="14028012">
            <a:off x="2919763" y="4221805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i="0" u="none" strike="noStrike" kern="1200" normalizeH="0" baseline="0" noProof="0"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923080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 advAuto="0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 advAuto="0"/>
      <p:bldP spid="37" grpId="0" animBg="1" advAuto="0"/>
      <p:bldP spid="4" grpId="0" animBg="1"/>
      <p:bldP spid="39" grpId="0" animBg="1"/>
      <p:bldP spid="41" grpId="0" animBg="1"/>
      <p:bldP spid="42" grpId="0" animBg="1"/>
      <p:bldP spid="51" grpId="1" animBg="1"/>
      <p:bldP spid="52" grpId="1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8382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b="1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Lecture 5: Combinational Logic II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7 March 2019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346952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924800" cy="1752600"/>
          </a:xfrm>
        </p:spPr>
        <p:txBody>
          <a:bodyPr/>
          <a:lstStyle/>
          <a:p>
            <a:pPr algn="ctr"/>
            <a:r>
              <a:rPr lang="en-US" sz="3800"/>
              <a:t>We did not cover the remaining slides. They are for your preparation for the next lecture.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626071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A61FA-ACA5-47D0-B86D-25FBCAE3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K-maps with “Don’t Care”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7B978-95A3-432D-BE31-A72437394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>
                <a:solidFill>
                  <a:srgbClr val="C00000"/>
                </a:solidFill>
              </a:rPr>
              <a:t>Don’t Care </a:t>
            </a:r>
            <a:r>
              <a:rPr lang="en-US" sz="2000"/>
              <a:t>really means </a:t>
            </a:r>
            <a:r>
              <a:rPr lang="en-US" sz="2000" i="1">
                <a:solidFill>
                  <a:srgbClr val="0000FF"/>
                </a:solidFill>
              </a:rPr>
              <a:t>I don’t care what my circuit outputs if this appears as input</a:t>
            </a:r>
          </a:p>
          <a:p>
            <a:pPr lvl="1"/>
            <a:r>
              <a:rPr lang="en-US" sz="2000"/>
              <a:t>You have an engineering choice to use DON’T CARE patterns intelligently as 1 or 0 to better </a:t>
            </a:r>
            <a:r>
              <a:rPr lang="en-US" sz="2000">
                <a:solidFill>
                  <a:srgbClr val="00B050"/>
                </a:solidFill>
              </a:rPr>
              <a:t>simplify</a:t>
            </a:r>
            <a:r>
              <a:rPr lang="en-US" sz="2000"/>
              <a:t> the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613E9-B9D6-4D4F-B14A-4E0F1FA9867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I can pick 00, 01, 10, 11…">
            <a:extLst>
              <a:ext uri="{FF2B5EF4-FFF2-40B4-BE49-F238E27FC236}">
                <a16:creationId xmlns:a16="http://schemas.microsoft.com/office/drawing/2014/main" id="{EE82D90D-2CD3-4346-BE9B-02E1AEB8FAC5}"/>
              </a:ext>
            </a:extLst>
          </p:cNvPr>
          <p:cNvSpPr txBox="1"/>
          <p:nvPr/>
        </p:nvSpPr>
        <p:spPr>
          <a:xfrm>
            <a:off x="5012008" y="3475056"/>
            <a:ext cx="3003386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below</a:t>
            </a:r>
          </a:p>
        </p:txBody>
      </p:sp>
      <p:sp>
        <p:nvSpPr>
          <p:cNvPr id="6" name="I can pick 00, 01, 10, 11…">
            <a:extLst>
              <a:ext uri="{FF2B5EF4-FFF2-40B4-BE49-F238E27FC236}">
                <a16:creationId xmlns:a16="http://schemas.microsoft.com/office/drawing/2014/main" id="{744549EB-C326-4EE9-ABC2-8705A11420BA}"/>
              </a:ext>
            </a:extLst>
          </p:cNvPr>
          <p:cNvSpPr txBox="1"/>
          <p:nvPr/>
        </p:nvSpPr>
        <p:spPr>
          <a:xfrm>
            <a:off x="4999308" y="4997767"/>
            <a:ext cx="3016210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above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9B63E41C-803E-4A79-9A8F-89ACA32D8ED3}"/>
              </a:ext>
            </a:extLst>
          </p:cNvPr>
          <p:cNvGraphicFramePr/>
          <p:nvPr>
            <p:extLst/>
          </p:nvPr>
        </p:nvGraphicFramePr>
        <p:xfrm>
          <a:off x="1525981" y="2667000"/>
          <a:ext cx="2031996" cy="3256599"/>
        </p:xfrm>
        <a:graphic>
          <a:graphicData uri="http://schemas.openxmlformats.org/drawingml/2006/table">
            <a:tbl>
              <a:tblPr/>
              <a:tblGrid>
                <a:gridCol w="338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G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Line">
            <a:extLst>
              <a:ext uri="{FF2B5EF4-FFF2-40B4-BE49-F238E27FC236}">
                <a16:creationId xmlns:a16="http://schemas.microsoft.com/office/drawing/2014/main" id="{25193D40-BEEF-4814-BA39-326E7AB4936D}"/>
              </a:ext>
            </a:extLst>
          </p:cNvPr>
          <p:cNvSpPr/>
          <p:nvPr/>
        </p:nvSpPr>
        <p:spPr>
          <a:xfrm>
            <a:off x="3665801" y="3692436"/>
            <a:ext cx="1361350" cy="23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39" extrusionOk="0">
                <a:moveTo>
                  <a:pt x="21600" y="0"/>
                </a:moveTo>
                <a:cubicBezTo>
                  <a:pt x="21600" y="0"/>
                  <a:pt x="10670" y="21600"/>
                  <a:pt x="0" y="17788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B812F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C9C94C75-94ED-442D-9A78-7A6805DC6F4F}"/>
              </a:ext>
            </a:extLst>
          </p:cNvPr>
          <p:cNvSpPr/>
          <p:nvPr/>
        </p:nvSpPr>
        <p:spPr>
          <a:xfrm>
            <a:off x="3657600" y="4714949"/>
            <a:ext cx="1312145" cy="426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2960" y="415"/>
                  <a:pt x="0" y="0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86069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AF89-8D72-9649-B7F5-887F2C250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296400" cy="884238"/>
          </a:xfrm>
        </p:spPr>
        <p:txBody>
          <a:bodyPr/>
          <a:lstStyle/>
          <a:p>
            <a:r>
              <a:rPr lang="en-US"/>
              <a:t>Recall: Digging Deeper: Power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9E087-4DB7-7D41-8B99-75A5C837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Dynamic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C * V</a:t>
            </a:r>
            <a:r>
              <a:rPr lang="en-US" b="1" baseline="300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 * f</a:t>
            </a:r>
          </a:p>
          <a:p>
            <a:pPr lvl="2"/>
            <a:r>
              <a:rPr lang="en-US"/>
              <a:t>C = capacitance of the circuit (wires and gates)</a:t>
            </a:r>
          </a:p>
          <a:p>
            <a:pPr lvl="2"/>
            <a:r>
              <a:rPr lang="en-US"/>
              <a:t>V = supply voltage</a:t>
            </a:r>
          </a:p>
          <a:p>
            <a:pPr lvl="2"/>
            <a:r>
              <a:rPr lang="en-US"/>
              <a:t>f = charging frequency of the capacitor</a:t>
            </a:r>
          </a:p>
          <a:p>
            <a:pPr lvl="1"/>
            <a:endParaRPr lang="en-US" sz="1600"/>
          </a:p>
          <a:p>
            <a:r>
              <a:rPr lang="en-US"/>
              <a:t>Static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V * </a:t>
            </a:r>
            <a:r>
              <a:rPr lang="en-US" err="1">
                <a:solidFill>
                  <a:srgbClr val="0000FF"/>
                </a:solidFill>
              </a:rPr>
              <a:t>I</a:t>
            </a:r>
            <a:r>
              <a:rPr lang="en-US" baseline="-25000" err="1">
                <a:solidFill>
                  <a:srgbClr val="0000FF"/>
                </a:solidFill>
              </a:rPr>
              <a:t>leakage</a:t>
            </a:r>
            <a:endParaRPr lang="en-US" baseline="-25000">
              <a:solidFill>
                <a:srgbClr val="0000FF"/>
              </a:solidFill>
            </a:endParaRPr>
          </a:p>
          <a:p>
            <a:pPr lvl="2"/>
            <a:r>
              <a:rPr lang="en-US"/>
              <a:t>supply voltage * leakage current</a:t>
            </a:r>
          </a:p>
          <a:p>
            <a:pPr lvl="2"/>
            <a:endParaRPr lang="en-US" sz="1600"/>
          </a:p>
          <a:p>
            <a:r>
              <a:rPr lang="en-US"/>
              <a:t>Energy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Power * Time</a:t>
            </a:r>
          </a:p>
          <a:p>
            <a:pPr lvl="1"/>
            <a:endParaRPr lang="en-US" sz="1600"/>
          </a:p>
          <a:p>
            <a:r>
              <a:rPr lang="en-US"/>
              <a:t>See more in H&amp;H Chapter 1.8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1A39F-2D78-A845-84FF-C55E3B63AB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230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" name="Table"/>
          <p:cNvGraphicFramePr/>
          <p:nvPr>
            <p:extLst>
              <p:ext uri="{D42A27DB-BD31-4B8C-83A1-F6EECF244321}">
                <p14:modId xmlns:p14="http://schemas.microsoft.com/office/powerpoint/2010/main" val="1420112662"/>
              </p:ext>
            </p:extLst>
          </p:nvPr>
        </p:nvGraphicFramePr>
        <p:xfrm>
          <a:off x="1524000" y="2495600"/>
          <a:ext cx="2946400" cy="3670300"/>
        </p:xfrm>
        <a:graphic>
          <a:graphicData uri="http://schemas.openxmlformats.org/drawingml/2006/table">
            <a:tbl>
              <a:tblPr/>
              <a:tblGrid>
                <a:gridCol w="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W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Y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Z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91" name="Example: BCD increment 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Example: BCD </a:t>
            </a:r>
            <a:r>
              <a:rPr lang="en-US"/>
              <a:t>I</a:t>
            </a:r>
            <a:r>
              <a:t>ncrement </a:t>
            </a:r>
            <a:r>
              <a:rPr lang="en-US"/>
              <a:t>F</a:t>
            </a:r>
            <a:r>
              <a:t>unction</a:t>
            </a:r>
          </a:p>
        </p:txBody>
      </p:sp>
      <p:sp>
        <p:nvSpPr>
          <p:cNvPr id="692" name="Line"/>
          <p:cNvSpPr/>
          <p:nvPr/>
        </p:nvSpPr>
        <p:spPr>
          <a:xfrm>
            <a:off x="4613910" y="4855260"/>
            <a:ext cx="1397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3" name="Line"/>
          <p:cNvSpPr/>
          <p:nvPr/>
        </p:nvSpPr>
        <p:spPr>
          <a:xfrm>
            <a:off x="4588510" y="6176060"/>
            <a:ext cx="1778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4" name="Line"/>
          <p:cNvSpPr/>
          <p:nvPr/>
        </p:nvSpPr>
        <p:spPr>
          <a:xfrm>
            <a:off x="4753610" y="4855260"/>
            <a:ext cx="0" cy="1320801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9" name="BCD (Binary Coded Decimal) digi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BCD (Binary Coded Decimal) digits </a:t>
            </a:r>
          </a:p>
          <a:p>
            <a:pPr lvl="1"/>
            <a:r>
              <a:t>Encode decimal digits 0 - 9 with bit patterns 0000</a:t>
            </a:r>
            <a:r>
              <a:rPr baseline="-27111"/>
              <a:t>2</a:t>
            </a:r>
            <a:r>
              <a:t> — 1001</a:t>
            </a:r>
            <a:r>
              <a:rPr baseline="-27111"/>
              <a:t>2</a:t>
            </a:r>
          </a:p>
          <a:p>
            <a:pPr lvl="1"/>
            <a:r>
              <a:t>When </a:t>
            </a:r>
            <a:r>
              <a:rPr>
                <a:solidFill>
                  <a:srgbClr val="0000FF"/>
                </a:solidFill>
              </a:rPr>
              <a:t>incremented</a:t>
            </a:r>
            <a:r>
              <a:t>, the decimal sequence is 0, 1, …, 8, 9, 0, 1</a:t>
            </a:r>
          </a:p>
        </p:txBody>
      </p:sp>
      <p:sp>
        <p:nvSpPr>
          <p:cNvPr id="7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95" name="These input patterns should…"/>
          <p:cNvSpPr txBox="1"/>
          <p:nvPr/>
        </p:nvSpPr>
        <p:spPr>
          <a:xfrm>
            <a:off x="4830002" y="5160060"/>
            <a:ext cx="3747704" cy="1221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These input patterns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should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never be encountered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in practice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(hey -- it’s a BCD number!)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So, associated output values are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“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Don’t Cares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3829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3" grpId="0" animBg="1"/>
      <p:bldP spid="694" grpId="0" animBg="1"/>
      <p:bldP spid="699" grpId="0" uiExpand="1" build="p"/>
      <p:bldP spid="69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Table"/>
          <p:cNvGraphicFramePr/>
          <p:nvPr>
            <p:extLst/>
          </p:nvPr>
        </p:nvGraphicFramePr>
        <p:xfrm>
          <a:off x="5918200" y="3758883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10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for BCD Increment Function</a:t>
            </a:r>
            <a:endParaRPr/>
          </a:p>
        </p:txBody>
      </p:sp>
      <p:sp>
        <p:nvSpPr>
          <p:cNvPr id="713" name="A B C D…"/>
          <p:cNvSpPr txBox="1"/>
          <p:nvPr/>
        </p:nvSpPr>
        <p:spPr>
          <a:xfrm>
            <a:off x="504208" y="1730365"/>
            <a:ext cx="1316835" cy="1492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 B C D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 u="sng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+         1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 X Y Z</a:t>
            </a:r>
          </a:p>
        </p:txBody>
      </p:sp>
      <p:sp>
        <p:nvSpPr>
          <p:cNvPr id="7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16" name="Table"/>
          <p:cNvGraphicFramePr/>
          <p:nvPr>
            <p:extLst/>
          </p:nvPr>
        </p:nvGraphicFramePr>
        <p:xfrm>
          <a:off x="2616200" y="1219200"/>
          <a:ext cx="2658745" cy="2438400"/>
        </p:xfrm>
        <a:graphic>
          <a:graphicData uri="http://schemas.openxmlformats.org/drawingml/2006/table">
            <a:tbl>
              <a:tblPr/>
              <a:tblGrid>
                <a:gridCol w="37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19" name="Table"/>
          <p:cNvGraphicFramePr/>
          <p:nvPr>
            <p:extLst/>
          </p:nvPr>
        </p:nvGraphicFramePr>
        <p:xfrm>
          <a:off x="5918200" y="12192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22" name="Table"/>
          <p:cNvGraphicFramePr/>
          <p:nvPr>
            <p:extLst/>
          </p:nvPr>
        </p:nvGraphicFramePr>
        <p:xfrm>
          <a:off x="2606448" y="3709418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5" name="W"/>
          <p:cNvSpPr txBox="1"/>
          <p:nvPr/>
        </p:nvSpPr>
        <p:spPr>
          <a:xfrm>
            <a:off x="2208971" y="1234921"/>
            <a:ext cx="520335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81022A-84FB-4E13-A084-356CEADAEB5C}"/>
              </a:ext>
            </a:extLst>
          </p:cNvPr>
          <p:cNvGrpSpPr/>
          <p:nvPr/>
        </p:nvGrpSpPr>
        <p:grpSpPr>
          <a:xfrm>
            <a:off x="2499513" y="1509137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Line">
              <a:extLst>
                <a:ext uri="{FF2B5EF4-FFF2-40B4-BE49-F238E27FC236}">
                  <a16:creationId xmlns:a16="http://schemas.microsoft.com/office/drawing/2014/main" id="{6AB2F35C-8D4E-489B-B584-CD9041798CB3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1" name="W">
            <a:extLst>
              <a:ext uri="{FF2B5EF4-FFF2-40B4-BE49-F238E27FC236}">
                <a16:creationId xmlns:a16="http://schemas.microsoft.com/office/drawing/2014/main" id="{8EFEAB89-8214-4E7F-9655-A2F3E0DDB176}"/>
              </a:ext>
            </a:extLst>
          </p:cNvPr>
          <p:cNvSpPr txBox="1"/>
          <p:nvPr/>
        </p:nvSpPr>
        <p:spPr>
          <a:xfrm>
            <a:off x="5639153" y="1253426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A355B2-EBA3-43A8-89F8-126676A664C3}"/>
              </a:ext>
            </a:extLst>
          </p:cNvPr>
          <p:cNvGrpSpPr/>
          <p:nvPr/>
        </p:nvGrpSpPr>
        <p:grpSpPr>
          <a:xfrm>
            <a:off x="5710776" y="1535576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Line">
              <a:extLst>
                <a:ext uri="{FF2B5EF4-FFF2-40B4-BE49-F238E27FC236}">
                  <a16:creationId xmlns:a16="http://schemas.microsoft.com/office/drawing/2014/main" id="{76246065-0B80-4D3B-885C-E305403EBC84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65F469-0BFD-4AB1-9706-CC5B246104FB}"/>
              </a:ext>
            </a:extLst>
          </p:cNvPr>
          <p:cNvGrpSpPr/>
          <p:nvPr/>
        </p:nvGrpSpPr>
        <p:grpSpPr>
          <a:xfrm>
            <a:off x="5701547" y="4057379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Line">
              <a:extLst>
                <a:ext uri="{FF2B5EF4-FFF2-40B4-BE49-F238E27FC236}">
                  <a16:creationId xmlns:a16="http://schemas.microsoft.com/office/drawing/2014/main" id="{9B662E8A-6390-45DB-93C8-693B59A45EDB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CB9FACB-61D9-4E3B-84D0-D935E2CED032}"/>
              </a:ext>
            </a:extLst>
          </p:cNvPr>
          <p:cNvGrpSpPr/>
          <p:nvPr/>
        </p:nvGrpSpPr>
        <p:grpSpPr>
          <a:xfrm>
            <a:off x="2387872" y="3997365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">
              <a:extLst>
                <a:ext uri="{FF2B5EF4-FFF2-40B4-BE49-F238E27FC236}">
                  <a16:creationId xmlns:a16="http://schemas.microsoft.com/office/drawing/2014/main" id="{494D41F9-4661-41F2-A554-8E1C785C9C58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54" name="W">
            <a:extLst>
              <a:ext uri="{FF2B5EF4-FFF2-40B4-BE49-F238E27FC236}">
                <a16:creationId xmlns:a16="http://schemas.microsoft.com/office/drawing/2014/main" id="{F6253D82-B3E1-44DB-BE27-239B4DE22AF0}"/>
              </a:ext>
            </a:extLst>
          </p:cNvPr>
          <p:cNvSpPr txBox="1"/>
          <p:nvPr/>
        </p:nvSpPr>
        <p:spPr>
          <a:xfrm>
            <a:off x="5715000" y="3766874"/>
            <a:ext cx="401713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5" name="W">
            <a:extLst>
              <a:ext uri="{FF2B5EF4-FFF2-40B4-BE49-F238E27FC236}">
                <a16:creationId xmlns:a16="http://schemas.microsoft.com/office/drawing/2014/main" id="{64555C12-2CEF-4C4F-9B88-71FF556E091B}"/>
              </a:ext>
            </a:extLst>
          </p:cNvPr>
          <p:cNvSpPr txBox="1"/>
          <p:nvPr/>
        </p:nvSpPr>
        <p:spPr>
          <a:xfrm>
            <a:off x="2332411" y="3748869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Y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B4FD9A-2996-4F2C-9650-72B0163C82B1}"/>
              </a:ext>
            </a:extLst>
          </p:cNvPr>
          <p:cNvSpPr/>
          <p:nvPr/>
        </p:nvSpPr>
        <p:spPr>
          <a:xfrm>
            <a:off x="1190258" y="1219200"/>
            <a:ext cx="7010317" cy="2081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Z (without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A'D' + B'C'D’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Z (with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D'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7B47733-9D45-4941-97D8-5B2E0624FAA9}"/>
              </a:ext>
            </a:extLst>
          </p:cNvPr>
          <p:cNvSpPr/>
          <p:nvPr/>
        </p:nvSpPr>
        <p:spPr>
          <a:xfrm>
            <a:off x="5556263" y="1600201"/>
            <a:ext cx="1144624" cy="6355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3881A87-119C-4CDE-9968-1944E36E717D}"/>
              </a:ext>
            </a:extLst>
          </p:cNvPr>
          <p:cNvSpPr/>
          <p:nvPr/>
        </p:nvSpPr>
        <p:spPr>
          <a:xfrm>
            <a:off x="6801288" y="1524000"/>
            <a:ext cx="1144624" cy="635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D74B6A7-28E7-4D30-8527-57C73CC08AF6}"/>
              </a:ext>
            </a:extLst>
          </p:cNvPr>
          <p:cNvSpPr/>
          <p:nvPr/>
        </p:nvSpPr>
        <p:spPr>
          <a:xfrm>
            <a:off x="4973096" y="2376129"/>
            <a:ext cx="926159" cy="667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EF7C9-A976-4597-8690-54826B46EDFA}"/>
              </a:ext>
            </a:extLst>
          </p:cNvPr>
          <p:cNvSpPr/>
          <p:nvPr/>
        </p:nvSpPr>
        <p:spPr>
          <a:xfrm>
            <a:off x="6411965" y="4583285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C9A6100-D0DE-4BA3-AB05-EF0DDC51649C}"/>
              </a:ext>
            </a:extLst>
          </p:cNvPr>
          <p:cNvSpPr/>
          <p:nvPr/>
        </p:nvSpPr>
        <p:spPr>
          <a:xfrm>
            <a:off x="7921257" y="4572208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9655135-47DD-4D94-BE82-3FCD6DF8B469}"/>
              </a:ext>
            </a:extLst>
          </p:cNvPr>
          <p:cNvSpPr/>
          <p:nvPr/>
        </p:nvSpPr>
        <p:spPr>
          <a:xfrm>
            <a:off x="6444253" y="5820052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1A87A3C-B7BE-48D1-9236-D1494A839B50}"/>
              </a:ext>
            </a:extLst>
          </p:cNvPr>
          <p:cNvSpPr/>
          <p:nvPr/>
        </p:nvSpPr>
        <p:spPr>
          <a:xfrm>
            <a:off x="6444253" y="4590147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4EFFB6B9-2C57-4622-B616-00AF2486DBDB}"/>
              </a:ext>
            </a:extLst>
          </p:cNvPr>
          <p:cNvSpPr/>
          <p:nvPr/>
        </p:nvSpPr>
        <p:spPr>
          <a:xfrm>
            <a:off x="7955553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BC396FB2-38AA-4AC6-8DED-B051FFA774D4}"/>
              </a:ext>
            </a:extLst>
          </p:cNvPr>
          <p:cNvSpPr/>
          <p:nvPr/>
        </p:nvSpPr>
        <p:spPr>
          <a:xfrm>
            <a:off x="6428109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E59D4E-A998-4AF8-98D0-1BF8C06813DD}"/>
              </a:ext>
            </a:extLst>
          </p:cNvPr>
          <p:cNvSpPr/>
          <p:nvPr/>
        </p:nvSpPr>
        <p:spPr>
          <a:xfrm>
            <a:off x="5885912" y="5343020"/>
            <a:ext cx="193110" cy="885232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/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300FD6C-1987-44D3-BF73-78B112B1EC4E}"/>
              </a:ext>
            </a:extLst>
          </p:cNvPr>
          <p:cNvSpPr/>
          <p:nvPr/>
        </p:nvSpPr>
        <p:spPr>
          <a:xfrm rot="10800000">
            <a:off x="8535102" y="4992303"/>
            <a:ext cx="126298" cy="8277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/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7DD59F-BEB2-4C6B-98C4-631BA5F2D4A5}"/>
              </a:ext>
            </a:extLst>
          </p:cNvPr>
          <p:cNvSpPr/>
          <p:nvPr/>
        </p:nvSpPr>
        <p:spPr>
          <a:xfrm rot="16200000">
            <a:off x="7355247" y="5807799"/>
            <a:ext cx="157670" cy="97435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/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262B0D7E-75EF-4728-92B1-78842C39334A}"/>
              </a:ext>
            </a:extLst>
          </p:cNvPr>
          <p:cNvSpPr/>
          <p:nvPr/>
        </p:nvSpPr>
        <p:spPr>
          <a:xfrm rot="5400000">
            <a:off x="7821207" y="3736354"/>
            <a:ext cx="239768" cy="881818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/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15533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5" grpId="0" animBg="1"/>
      <p:bldP spid="5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Summary</a:t>
            </a:r>
            <a:endParaRPr/>
          </a:p>
        </p:txBody>
      </p:sp>
      <p:sp>
        <p:nvSpPr>
          <p:cNvPr id="1031" name="We need a more formal systematic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FF"/>
              </a:solidFill>
            </a:endParaRPr>
          </a:p>
          <a:p>
            <a:r>
              <a:rPr lang="en-US" sz="2800">
                <a:solidFill>
                  <a:srgbClr val="0000FF"/>
                </a:solidFill>
              </a:rPr>
              <a:t>Karnaugh maps </a:t>
            </a:r>
            <a:r>
              <a:rPr lang="en-US" sz="2800"/>
              <a:t>as a</a:t>
            </a:r>
            <a:r>
              <a:rPr sz="2800"/>
              <a:t> formal systematic approach</a:t>
            </a:r>
            <a:r>
              <a:rPr lang="en-US" sz="2800"/>
              <a:t> for logic simplification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2-, 3-, 4-variable K-maps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K-maps with “</a:t>
            </a:r>
            <a:r>
              <a:rPr lang="en-US" sz="2800">
                <a:solidFill>
                  <a:srgbClr val="C00000"/>
                </a:solidFill>
              </a:rPr>
              <a:t>Don’t Care</a:t>
            </a:r>
            <a:r>
              <a:rPr lang="en-US" sz="2800"/>
              <a:t>” outputs</a:t>
            </a:r>
          </a:p>
          <a:p>
            <a:endParaRPr lang="en-US" sz="2800"/>
          </a:p>
          <a:p>
            <a:r>
              <a:rPr lang="en-US" sz="2800"/>
              <a:t>H&amp;H Section 2.7</a:t>
            </a:r>
          </a:p>
          <a:p>
            <a:pPr lvl="1"/>
            <a:endParaRPr/>
          </a:p>
        </p:txBody>
      </p:sp>
      <p:sp>
        <p:nvSpPr>
          <p:cNvPr id="10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499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/>
              <a:t>Hardware Description Languages &amp; Verilog (Combinational Logic)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94967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>
                <a:ea typeface="ＭＳ Ｐゴシック" panose="020B0600070205080204" pitchFamily="34" charset="-128"/>
              </a:rPr>
              <a:t>Implementing Combinational Logic</a:t>
            </a: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Hardware Description Languages</a:t>
            </a: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Hardware Design Methodologies</a:t>
            </a:r>
          </a:p>
          <a:p>
            <a:pPr lvl="1"/>
            <a:r>
              <a:rPr lang="en-US" altLang="en-US" sz="2400">
                <a:ea typeface="ＭＳ Ｐゴシック" panose="020B0600070205080204" pitchFamily="34" charset="-128"/>
              </a:rPr>
              <a:t>Verilog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7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22EC84-F9A1-4A36-9D24-D508F202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Implementing Combinational Logic Using Verilog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F4E0A-38D2-4BAD-A994-1B0F275CC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024E7-ACFA-43CE-9E29-40FA8FA7F1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826BB2-7A42-4BD5-B790-DBCEF432F44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670337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2555-2A70-4E34-9FBF-DCB7AEB6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2017: Intel </a:t>
            </a:r>
            <a:r>
              <a:rPr lang="en-US" err="1"/>
              <a:t>Kaby</a:t>
            </a:r>
            <a:r>
              <a:rPr lang="en-US"/>
              <a:t> Lake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2C06D-3AF6-450C-988B-002D7453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E03FE-5E55-46FA-B192-390C1371D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64-bit processor…">
            <a:extLst>
              <a:ext uri="{FF2B5EF4-FFF2-40B4-BE49-F238E27FC236}">
                <a16:creationId xmlns:a16="http://schemas.microsoft.com/office/drawing/2014/main" id="{8A3EBD13-1CFA-4C65-B49E-0B87BD498CA5}"/>
              </a:ext>
            </a:extLst>
          </p:cNvPr>
          <p:cNvSpPr txBox="1">
            <a:spLocks noGrp="1"/>
          </p:cNvSpPr>
          <p:nvPr/>
        </p:nvSpPr>
        <p:spPr>
          <a:xfrm>
            <a:off x="5551884" y="1066800"/>
            <a:ext cx="3200956" cy="579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261936" marR="39686" indent="-260350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  <a:lvl2pPr marL="495300" marR="39686" indent="-24130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80000"/>
              <a:buFontTx/>
              <a:buChar char="-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2pPr>
            <a:lvl3pPr marL="749300" marR="39686" indent="-24130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Char char="✦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3pPr>
            <a:lvl4pPr marL="984250" marR="39686" indent="-2222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4pPr>
            <a:lvl5pPr marL="1212850" marR="39686" indent="-1968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10000"/>
              <a:buFontTx/>
              <a:buChar char="‣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5pPr>
            <a:lvl6pPr marL="1532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6pPr>
            <a:lvl7pPr marL="1786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7pPr>
            <a:lvl8pPr marL="2040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8pPr>
            <a:lvl9pPr marL="2294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64-bit processor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4 cores, 8 threads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14-19 stage pipeline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3.9 GHz clock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1.75B transistors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In ~47 years, about 1,000,000-fold growth in transistor count and performance! 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018938-480B-497A-90BA-115B1CDD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160" y="1629824"/>
            <a:ext cx="5080001" cy="3399376"/>
          </a:xfrm>
          <a:prstGeom prst="rect">
            <a:avLst/>
          </a:prstGeom>
          <a:ln w="25400"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1FDD00-9D57-4816-B463-7FE46E92EE9E}"/>
              </a:ext>
            </a:extLst>
          </p:cNvPr>
          <p:cNvSpPr txBox="1"/>
          <p:nvPr/>
        </p:nvSpPr>
        <p:spPr>
          <a:xfrm>
            <a:off x="385524" y="5029200"/>
            <a:ext cx="5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https://en.wikichip.org/wiki/intel/microarchitectures/kaby_lake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731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4262-E75D-4B2E-9709-49F93A9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Deal with This Complexity?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BA04B-FF30-44AA-B391-2E9636859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53025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</a:rPr>
              <a:t>Hardware Description Languages!</a:t>
            </a:r>
          </a:p>
          <a:p>
            <a:endParaRPr lang="en-US" sz="1400"/>
          </a:p>
          <a:p>
            <a:r>
              <a:rPr lang="en-US"/>
              <a:t>A fact of life in computer engineering</a:t>
            </a:r>
          </a:p>
          <a:p>
            <a:pPr lvl="1"/>
            <a:r>
              <a:rPr lang="en-US"/>
              <a:t>Need to be able to </a:t>
            </a:r>
            <a:r>
              <a:rPr lang="en-US">
                <a:solidFill>
                  <a:srgbClr val="0000FF"/>
                </a:solidFill>
              </a:rPr>
              <a:t>specify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complex designs </a:t>
            </a:r>
          </a:p>
          <a:p>
            <a:pPr lvl="2"/>
            <a:r>
              <a:rPr lang="en-US"/>
              <a:t>communicate with others in your design group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simulate</a:t>
            </a:r>
            <a:r>
              <a:rPr lang="en-US"/>
              <a:t> their behavior </a:t>
            </a:r>
          </a:p>
          <a:p>
            <a:pPr lvl="2"/>
            <a:r>
              <a:rPr lang="en-US" i="1"/>
              <a:t>yes, it’s what I want to build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synthesize</a:t>
            </a:r>
            <a:r>
              <a:rPr lang="en-US"/>
              <a:t> (automatically design) portions of it</a:t>
            </a:r>
          </a:p>
          <a:p>
            <a:pPr lvl="2"/>
            <a:r>
              <a:rPr lang="en-US"/>
              <a:t>have an error-free path to implementation</a:t>
            </a:r>
          </a:p>
          <a:p>
            <a:endParaRPr lang="en-US" sz="1400"/>
          </a:p>
          <a:p>
            <a:r>
              <a:rPr lang="en-US"/>
              <a:t>Hardware Description Languages</a:t>
            </a:r>
          </a:p>
          <a:p>
            <a:pPr lvl="1"/>
            <a:r>
              <a:rPr lang="en-US"/>
              <a:t>Many similarly featured </a:t>
            </a:r>
            <a:r>
              <a:rPr lang="en-US">
                <a:solidFill>
                  <a:srgbClr val="0000FF"/>
                </a:solidFill>
              </a:rPr>
              <a:t>HDLs</a:t>
            </a:r>
            <a:r>
              <a:rPr lang="en-US"/>
              <a:t> (e.g., </a:t>
            </a:r>
            <a:r>
              <a:rPr lang="en-US" b="1"/>
              <a:t>Verilog</a:t>
            </a:r>
            <a:r>
              <a:rPr lang="en-US"/>
              <a:t>, VHDL, ...)</a:t>
            </a:r>
          </a:p>
          <a:p>
            <a:pPr lvl="2"/>
            <a:r>
              <a:rPr lang="en-US"/>
              <a:t>if you learn one, it is </a:t>
            </a:r>
            <a:r>
              <a:rPr lang="en-US">
                <a:solidFill>
                  <a:srgbClr val="00B050"/>
                </a:solidFill>
              </a:rPr>
              <a:t>not hard to learn </a:t>
            </a:r>
            <a:r>
              <a:rPr lang="en-US"/>
              <a:t>another</a:t>
            </a:r>
          </a:p>
          <a:p>
            <a:pPr lvl="2"/>
            <a:r>
              <a:rPr lang="en-US"/>
              <a:t>mapping between languages is typically </a:t>
            </a:r>
            <a:r>
              <a:rPr lang="en-US">
                <a:solidFill>
                  <a:srgbClr val="00B050"/>
                </a:solidFill>
              </a:rPr>
              <a:t>mechanical</a:t>
            </a:r>
            <a:r>
              <a:rPr lang="en-US"/>
              <a:t>, especially for the commonly used subset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F999D-FE8B-453F-9258-AE6EC6D442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6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48239" y="152400"/>
            <a:ext cx="8329782" cy="762000"/>
          </a:xfrm>
        </p:spPr>
        <p:txBody>
          <a:bodyPr/>
          <a:lstStyle/>
          <a:p>
            <a:r>
              <a:rPr lang="en-US"/>
              <a:t>Hardware Description Languages</a:t>
            </a:r>
            <a:endParaRPr lang="en-GB"/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solidFill>
                  <a:srgbClr val="C00000"/>
                </a:solidFill>
              </a:rPr>
              <a:t>Two well-known hardware description languages</a:t>
            </a:r>
          </a:p>
          <a:p>
            <a:pPr>
              <a:lnSpc>
                <a:spcPct val="90000"/>
              </a:lnSpc>
            </a:pPr>
            <a:endParaRPr lang="en-US" b="1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>
                <a:solidFill>
                  <a:srgbClr val="0000FF"/>
                </a:solidFill>
              </a:rPr>
              <a:t>Verilog</a:t>
            </a:r>
          </a:p>
          <a:p>
            <a:pPr lvl="1">
              <a:lnSpc>
                <a:spcPct val="90000"/>
              </a:lnSpc>
            </a:pPr>
            <a:r>
              <a:rPr lang="en-US"/>
              <a:t>Developed in 1984 by Gateway Design Automation</a:t>
            </a:r>
          </a:p>
          <a:p>
            <a:pPr lvl="1">
              <a:lnSpc>
                <a:spcPct val="90000"/>
              </a:lnSpc>
            </a:pPr>
            <a:r>
              <a:rPr lang="en-US"/>
              <a:t>Became an IEEE standard (1364) in 1995</a:t>
            </a:r>
          </a:p>
          <a:p>
            <a:pPr lvl="1">
              <a:lnSpc>
                <a:spcPct val="90000"/>
              </a:lnSpc>
            </a:pPr>
            <a:r>
              <a:rPr lang="en-US"/>
              <a:t>More popular in US</a:t>
            </a:r>
          </a:p>
          <a:p>
            <a:pPr>
              <a:lnSpc>
                <a:spcPct val="90000"/>
              </a:lnSpc>
            </a:pPr>
            <a:endParaRPr lang="en-US" b="1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b="1">
                <a:solidFill>
                  <a:srgbClr val="0000FF"/>
                </a:solidFill>
              </a:rPr>
              <a:t>VHDL</a:t>
            </a:r>
            <a:r>
              <a:rPr lang="en-US" b="1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/>
              <a:t>(VHSIC Hardware Description Language)</a:t>
            </a:r>
          </a:p>
          <a:p>
            <a:pPr lvl="1">
              <a:lnSpc>
                <a:spcPct val="90000"/>
              </a:lnSpc>
            </a:pPr>
            <a:r>
              <a:rPr lang="en-US"/>
              <a:t>Developed in 1981 by the Department of Defense</a:t>
            </a:r>
          </a:p>
          <a:p>
            <a:pPr lvl="1">
              <a:lnSpc>
                <a:spcPct val="90000"/>
              </a:lnSpc>
            </a:pPr>
            <a:r>
              <a:rPr lang="en-US"/>
              <a:t>Became an IEEE standard (1076) in 1987</a:t>
            </a:r>
          </a:p>
          <a:p>
            <a:pPr lvl="1">
              <a:lnSpc>
                <a:spcPct val="90000"/>
              </a:lnSpc>
            </a:pPr>
            <a:r>
              <a:rPr lang="en-US"/>
              <a:t>More popular in Europe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In this course we will use Verilog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9B27-682C-4554-A04A-9B2B1F078E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48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/>
              <a:t>Hardware Design Using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2590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CCD-9519-4F25-821D-B2DAD59F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Logic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FA374-9144-4241-B96B-63C2C134CE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 descr="gates.png">
            <a:extLst>
              <a:ext uri="{FF2B5EF4-FFF2-40B4-BE49-F238E27FC236}">
                <a16:creationId xmlns:a16="http://schemas.microsoft.com/office/drawing/2014/main" id="{4C895B4A-4C24-4C0C-9FA3-D999FBFF2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036638"/>
            <a:ext cx="8305800" cy="5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9331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4B88B34-1F89-4303-AAC7-8C82880C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496" y="4495800"/>
            <a:ext cx="923925" cy="609600"/>
          </a:xfrm>
          <a:prstGeom prst="rect">
            <a:avLst/>
          </a:prstGeom>
        </p:spPr>
      </p:pic>
      <p:pic>
        <p:nvPicPr>
          <p:cNvPr id="205826" name="Picture 2" descr="https://techreport.com/r.x/core-i7-3960x/dieshot.jpg">
            <a:extLst>
              <a:ext uri="{FF2B5EF4-FFF2-40B4-BE49-F238E27FC236}">
                <a16:creationId xmlns:a16="http://schemas.microsoft.com/office/drawing/2014/main" id="{ED97801A-C584-4367-9CC0-C43A39FE7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13" y="1349879"/>
            <a:ext cx="2828847" cy="290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CA5D6-0892-4426-96FA-4CFEAADE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Hierarchical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0ED47-611C-4FA4-9F68-3340359D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6096000" cy="5153025"/>
          </a:xfrm>
        </p:spPr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Design hierarchy of modules is built using instantiation</a:t>
            </a:r>
          </a:p>
          <a:p>
            <a:pPr lvl="1"/>
            <a:r>
              <a:rPr lang="en-US"/>
              <a:t>Predefined “primitive” gates (AND, OR, …) </a:t>
            </a:r>
          </a:p>
          <a:p>
            <a:pPr lvl="1"/>
            <a:r>
              <a:rPr lang="en-US"/>
              <a:t>Simple modules are built by instantiating these gates (components like </a:t>
            </a:r>
            <a:r>
              <a:rPr lang="en-US" err="1"/>
              <a:t>MUXes</a:t>
            </a:r>
            <a:r>
              <a:rPr lang="en-US"/>
              <a:t>)</a:t>
            </a:r>
          </a:p>
          <a:p>
            <a:pPr lvl="1"/>
            <a:r>
              <a:rPr lang="en-US"/>
              <a:t>Other modules are built by instantiating simple components, …</a:t>
            </a:r>
          </a:p>
          <a:p>
            <a:r>
              <a:rPr lang="en-US" b="1">
                <a:solidFill>
                  <a:srgbClr val="0000FF"/>
                </a:solidFill>
              </a:rPr>
              <a:t>Hierarchy controls complexity </a:t>
            </a:r>
          </a:p>
          <a:p>
            <a:pPr lvl="1"/>
            <a:r>
              <a:rPr lang="en-US"/>
              <a:t>Analogous to the use of function abstraction in SW</a:t>
            </a:r>
          </a:p>
          <a:p>
            <a:r>
              <a:rPr lang="en-US" b="1">
                <a:solidFill>
                  <a:srgbClr val="00B050"/>
                </a:solidFill>
              </a:rPr>
              <a:t>Complexity is a BIG deal</a:t>
            </a:r>
          </a:p>
          <a:p>
            <a:pPr lvl="1"/>
            <a:r>
              <a:rPr lang="en-US"/>
              <a:t>In real world how big is size of one “blob” of random logic that we would describe as an HDL, then synthesize to gates?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180DD-497E-40F8-B206-15B6288498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4008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Oval">
            <a:extLst>
              <a:ext uri="{FF2B5EF4-FFF2-40B4-BE49-F238E27FC236}">
                <a16:creationId xmlns:a16="http://schemas.microsoft.com/office/drawing/2014/main" id="{1F041B77-291F-457F-9012-6550DB090833}"/>
              </a:ext>
            </a:extLst>
          </p:cNvPr>
          <p:cNvSpPr/>
          <p:nvPr/>
        </p:nvSpPr>
        <p:spPr>
          <a:xfrm>
            <a:off x="7277100" y="4604412"/>
            <a:ext cx="177800" cy="1905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9EEC9089-1184-42C9-8B45-A73A82AC5E82}"/>
              </a:ext>
            </a:extLst>
          </p:cNvPr>
          <p:cNvSpPr/>
          <p:nvPr/>
        </p:nvSpPr>
        <p:spPr>
          <a:xfrm flipH="1">
            <a:off x="6889068" y="4642512"/>
            <a:ext cx="375332" cy="1067317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195D7086-F4BE-4CCC-A423-031B34EC71AE}"/>
              </a:ext>
            </a:extLst>
          </p:cNvPr>
          <p:cNvSpPr/>
          <p:nvPr/>
        </p:nvSpPr>
        <p:spPr>
          <a:xfrm>
            <a:off x="7467600" y="4693312"/>
            <a:ext cx="375332" cy="1008988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How many?">
            <a:extLst>
              <a:ext uri="{FF2B5EF4-FFF2-40B4-BE49-F238E27FC236}">
                <a16:creationId xmlns:a16="http://schemas.microsoft.com/office/drawing/2014/main" id="{B3411394-0CA6-4B0B-B48D-6451E079B133}"/>
              </a:ext>
            </a:extLst>
          </p:cNvPr>
          <p:cNvSpPr txBox="1"/>
          <p:nvPr/>
        </p:nvSpPr>
        <p:spPr>
          <a:xfrm>
            <a:off x="6889068" y="5562600"/>
            <a:ext cx="972232" cy="30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 Narrow"/>
                <a:cs typeface="Arial Narrow"/>
                <a:sym typeface="Arial Narrow"/>
              </a:rPr>
              <a:t>How many?</a:t>
            </a:r>
          </a:p>
        </p:txBody>
      </p:sp>
      <p:sp>
        <p:nvSpPr>
          <p:cNvPr id="16" name="Oval">
            <a:extLst>
              <a:ext uri="{FF2B5EF4-FFF2-40B4-BE49-F238E27FC236}">
                <a16:creationId xmlns:a16="http://schemas.microsoft.com/office/drawing/2014/main" id="{865BD3E1-5C73-42BC-8C38-C4A9DDCB98A4}"/>
              </a:ext>
            </a:extLst>
          </p:cNvPr>
          <p:cNvSpPr/>
          <p:nvPr/>
        </p:nvSpPr>
        <p:spPr>
          <a:xfrm>
            <a:off x="7099300" y="3196816"/>
            <a:ext cx="457200" cy="3556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474CB0A7-2AB9-4789-900A-B6240EA8461F}"/>
              </a:ext>
            </a:extLst>
          </p:cNvPr>
          <p:cNvSpPr/>
          <p:nvPr/>
        </p:nvSpPr>
        <p:spPr>
          <a:xfrm>
            <a:off x="7569200" y="3400016"/>
            <a:ext cx="68361" cy="12347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01C2A22A-0408-4DD1-BF80-C73C7083333C}"/>
              </a:ext>
            </a:extLst>
          </p:cNvPr>
          <p:cNvSpPr/>
          <p:nvPr/>
        </p:nvSpPr>
        <p:spPr>
          <a:xfrm flipH="1">
            <a:off x="7030938" y="3387316"/>
            <a:ext cx="68362" cy="11768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F3E109B8-886E-4BA0-98B5-97C5903B0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94500" y="5753100"/>
            <a:ext cx="1155700" cy="736600"/>
          </a:xfrm>
          <a:prstGeom prst="rect">
            <a:avLst/>
          </a:prstGeom>
          <a:ln w="25400"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076BDCD-F40F-43D4-83B2-16EA47D51A51}"/>
              </a:ext>
            </a:extLst>
          </p:cNvPr>
          <p:cNvSpPr txBox="1"/>
          <p:nvPr/>
        </p:nvSpPr>
        <p:spPr>
          <a:xfrm>
            <a:off x="6198541" y="886893"/>
            <a:ext cx="294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/>
              </a:rPr>
              <a:t>https://techreport.com/review/21987/intel-core-i7-3960x-processor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129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FF09-785E-4F2F-83D9-1DC1026D5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Top-Down Design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495A-589B-4F84-96EB-AA4A1046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714625"/>
          </a:xfrm>
        </p:spPr>
        <p:txBody>
          <a:bodyPr/>
          <a:lstStyle/>
          <a:p>
            <a:r>
              <a:rPr lang="en-US"/>
              <a:t>We define the </a:t>
            </a:r>
            <a:r>
              <a:rPr lang="en-US">
                <a:solidFill>
                  <a:schemeClr val="accent2"/>
                </a:solidFill>
              </a:rPr>
              <a:t>top-level module </a:t>
            </a:r>
            <a:r>
              <a:rPr lang="en-US"/>
              <a:t>and identify the </a:t>
            </a:r>
            <a:br>
              <a:rPr lang="en-US"/>
            </a:br>
            <a:r>
              <a:rPr lang="en-US">
                <a:solidFill>
                  <a:srgbClr val="0000FF"/>
                </a:solidFill>
              </a:rPr>
              <a:t>sub-modules</a:t>
            </a:r>
            <a:r>
              <a:rPr lang="en-US"/>
              <a:t> necessary to build the top-level module</a:t>
            </a:r>
          </a:p>
          <a:p>
            <a:r>
              <a:rPr lang="en-US"/>
              <a:t>Subdivide the sub-modules until we come to </a:t>
            </a:r>
            <a:r>
              <a:rPr lang="en-US">
                <a:solidFill>
                  <a:srgbClr val="C00000"/>
                </a:solidFill>
              </a:rPr>
              <a:t>leaf cells</a:t>
            </a:r>
            <a:endParaRPr lang="en-US"/>
          </a:p>
          <a:p>
            <a:pPr lvl="1"/>
            <a:r>
              <a:rPr lang="en-US">
                <a:solidFill>
                  <a:srgbClr val="C00000"/>
                </a:solidFill>
              </a:rPr>
              <a:t>Leaf cell</a:t>
            </a:r>
            <a:r>
              <a:rPr lang="en-US"/>
              <a:t>: circuit components that cannot further be divided (e.g., </a:t>
            </a:r>
            <a:r>
              <a:rPr lang="en-US" i="1"/>
              <a:t>logic gates, cell libraries</a:t>
            </a:r>
            <a:r>
              <a:rPr lang="en-US"/>
              <a:t>)</a:t>
            </a:r>
          </a:p>
          <a:p>
            <a:pPr lvl="2"/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F4E6C-F494-4DD7-B956-DCAC65DF98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C96F2-A91E-49E3-8572-3DD67AC52969}"/>
              </a:ext>
            </a:extLst>
          </p:cNvPr>
          <p:cNvSpPr/>
          <p:nvPr/>
        </p:nvSpPr>
        <p:spPr>
          <a:xfrm>
            <a:off x="3505200" y="32004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35FF7-8AF0-4DAD-8CD8-FF37DF5AFE60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187252" y="3810000"/>
            <a:ext cx="1565598" cy="393441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B4A8F2A-E1B9-4422-8073-758AD72338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33900" y="3810000"/>
            <a:ext cx="0" cy="38100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DF98BE-0D10-4AE3-BC7A-A9778BCF0845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5314951" y="3810000"/>
            <a:ext cx="1565599" cy="393441"/>
          </a:xfrm>
          <a:prstGeom prst="straightConnector1">
            <a:avLst/>
          </a:prstGeom>
          <a:ln>
            <a:headEnd w="lg" len="lg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14602C-C9E3-435E-89C5-161865208860}"/>
              </a:ext>
            </a:extLst>
          </p:cNvPr>
          <p:cNvSpPr/>
          <p:nvPr/>
        </p:nvSpPr>
        <p:spPr>
          <a:xfrm>
            <a:off x="1387152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853D8A-92B3-4343-9EC1-9DADFF094A0E}"/>
              </a:ext>
            </a:extLst>
          </p:cNvPr>
          <p:cNvSpPr/>
          <p:nvPr/>
        </p:nvSpPr>
        <p:spPr>
          <a:xfrm>
            <a:off x="3733801" y="42096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31238-2EBC-40F2-8764-6E1EBCBC2834}"/>
              </a:ext>
            </a:extLst>
          </p:cNvPr>
          <p:cNvSpPr/>
          <p:nvPr/>
        </p:nvSpPr>
        <p:spPr>
          <a:xfrm>
            <a:off x="6080450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60C7D-C239-4753-9603-DE120D5D1AC8}"/>
              </a:ext>
            </a:extLst>
          </p:cNvPr>
          <p:cNvSpPr txBox="1"/>
          <p:nvPr/>
        </p:nvSpPr>
        <p:spPr>
          <a:xfrm>
            <a:off x="914400" y="4800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05AAD-0598-4249-8C52-2B711F3AE96A}"/>
              </a:ext>
            </a:extLst>
          </p:cNvPr>
          <p:cNvSpPr txBox="1"/>
          <p:nvPr/>
        </p:nvSpPr>
        <p:spPr>
          <a:xfrm>
            <a:off x="529318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44907-1E09-4D4F-9368-EFAEEB27D935}"/>
              </a:ext>
            </a:extLst>
          </p:cNvPr>
          <p:cNvSpPr txBox="1"/>
          <p:nvPr/>
        </p:nvSpPr>
        <p:spPr>
          <a:xfrm>
            <a:off x="746760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EB95BC-7A0B-4872-A0B7-FC153DA3AC89}"/>
              </a:ext>
            </a:extLst>
          </p:cNvPr>
          <p:cNvSpPr txBox="1"/>
          <p:nvPr/>
        </p:nvSpPr>
        <p:spPr>
          <a:xfrm>
            <a:off x="310379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01D764-A1A7-4023-9D68-1BBA0D0B7B97}"/>
              </a:ext>
            </a:extLst>
          </p:cNvPr>
          <p:cNvCxnSpPr>
            <a:cxnSpLocks/>
          </p:cNvCxnSpPr>
          <p:nvPr/>
        </p:nvCxnSpPr>
        <p:spPr>
          <a:xfrm flipH="1">
            <a:off x="1404453" y="4802931"/>
            <a:ext cx="536706" cy="30246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327968-76B8-4A8A-BDC6-14403DEC3FB9}"/>
              </a:ext>
            </a:extLst>
          </p:cNvPr>
          <p:cNvCxnSpPr>
            <a:cxnSpLocks/>
          </p:cNvCxnSpPr>
          <p:nvPr/>
        </p:nvCxnSpPr>
        <p:spPr>
          <a:xfrm>
            <a:off x="2522474" y="4813041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AF59A8-30F3-4A4D-85A1-3665E8CE092F}"/>
              </a:ext>
            </a:extLst>
          </p:cNvPr>
          <p:cNvCxnSpPr>
            <a:cxnSpLocks/>
          </p:cNvCxnSpPr>
          <p:nvPr/>
        </p:nvCxnSpPr>
        <p:spPr>
          <a:xfrm>
            <a:off x="4652113" y="4825483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168688-8519-4B44-A785-BF5D618CF9E3}"/>
              </a:ext>
            </a:extLst>
          </p:cNvPr>
          <p:cNvCxnSpPr>
            <a:cxnSpLocks/>
          </p:cNvCxnSpPr>
          <p:nvPr/>
        </p:nvCxnSpPr>
        <p:spPr>
          <a:xfrm>
            <a:off x="7086600" y="4825986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99F1BEE-61E0-4CE0-B1B8-EA7562C1E468}"/>
              </a:ext>
            </a:extLst>
          </p:cNvPr>
          <p:cNvSpPr/>
          <p:nvPr/>
        </p:nvSpPr>
        <p:spPr>
          <a:xfrm>
            <a:off x="674729" y="55647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575C16-B0B6-44F8-9CE4-50F7A5C119B6}"/>
              </a:ext>
            </a:extLst>
          </p:cNvPr>
          <p:cNvSpPr/>
          <p:nvPr/>
        </p:nvSpPr>
        <p:spPr>
          <a:xfrm>
            <a:off x="2842410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D91E6F-F343-4C6B-B490-6FD660962AB6}"/>
              </a:ext>
            </a:extLst>
          </p:cNvPr>
          <p:cNvSpPr/>
          <p:nvPr/>
        </p:nvSpPr>
        <p:spPr>
          <a:xfrm>
            <a:off x="501009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6CBCAA-6AFD-44BB-A9AA-5BDEF7E727DD}"/>
              </a:ext>
            </a:extLst>
          </p:cNvPr>
          <p:cNvSpPr/>
          <p:nvPr/>
        </p:nvSpPr>
        <p:spPr>
          <a:xfrm>
            <a:off x="717777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400483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0" grpId="0" animBg="1"/>
      <p:bldP spid="22" grpId="0" animBg="1"/>
      <p:bldP spid="24" grpId="0"/>
      <p:bldP spid="25" grpId="0"/>
      <p:bldP spid="26" grpId="0"/>
      <p:bldP spid="27" grpId="0"/>
      <p:bldP spid="35" grpId="0" animBg="1"/>
      <p:bldP spid="38" grpId="0" animBg="1"/>
      <p:bldP spid="39" grpId="0" animBg="1"/>
      <p:bldP spid="4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D6C0-8EF8-45C6-B076-53B71BBE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Bottom-Up Design 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B07EE-72D0-48E3-994C-244E951EC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A27B0B-C8CD-4110-8BD1-35BD365D6CE3}"/>
              </a:ext>
            </a:extLst>
          </p:cNvPr>
          <p:cNvSpPr txBox="1">
            <a:spLocks/>
          </p:cNvSpPr>
          <p:nvPr/>
        </p:nvSpPr>
        <p:spPr bwMode="auto">
          <a:xfrm>
            <a:off x="381000" y="12477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We first identify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building blocks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that are available to us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 bigger modules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, using these building blocks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These modules are then used for higher-level modules until we build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top-level module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the design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DD6891-0656-49F8-A1C4-CCEC588D05BF}"/>
              </a:ext>
            </a:extLst>
          </p:cNvPr>
          <p:cNvSpPr/>
          <p:nvPr/>
        </p:nvSpPr>
        <p:spPr>
          <a:xfrm>
            <a:off x="3516271" y="31242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74C683-0D13-435B-B9B3-5E134B06E81E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2198323" y="3733800"/>
            <a:ext cx="1565598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E6BA0D1-6FE5-473E-842D-C6FAA7893680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4544971" y="3733800"/>
            <a:ext cx="0" cy="381000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2FF762-CC23-496F-A235-EA5EBA065FFF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326022" y="3733800"/>
            <a:ext cx="1565599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85A9AB-11E8-45F0-8726-4E2A42C32076}"/>
              </a:ext>
            </a:extLst>
          </p:cNvPr>
          <p:cNvSpPr/>
          <p:nvPr/>
        </p:nvSpPr>
        <p:spPr>
          <a:xfrm>
            <a:off x="1398223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0F1A61-D535-4BF7-9D90-D73E03CBA4B8}"/>
              </a:ext>
            </a:extLst>
          </p:cNvPr>
          <p:cNvSpPr/>
          <p:nvPr/>
        </p:nvSpPr>
        <p:spPr>
          <a:xfrm>
            <a:off x="3744872" y="41334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75D18D-18AF-4B5B-A35D-041523DCBCA6}"/>
              </a:ext>
            </a:extLst>
          </p:cNvPr>
          <p:cNvSpPr/>
          <p:nvPr/>
        </p:nvSpPr>
        <p:spPr>
          <a:xfrm>
            <a:off x="6091521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09AA4-E5F4-427C-A32F-A759482719E9}"/>
              </a:ext>
            </a:extLst>
          </p:cNvPr>
          <p:cNvSpPr txBox="1"/>
          <p:nvPr/>
        </p:nvSpPr>
        <p:spPr>
          <a:xfrm>
            <a:off x="925471" y="44958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16CBB-715B-4DA9-BF5F-C042A0A84DBA}"/>
              </a:ext>
            </a:extLst>
          </p:cNvPr>
          <p:cNvSpPr txBox="1"/>
          <p:nvPr/>
        </p:nvSpPr>
        <p:spPr>
          <a:xfrm>
            <a:off x="5304251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00C0BB-DAD8-4B2C-A4F6-9D9508211293}"/>
              </a:ext>
            </a:extLst>
          </p:cNvPr>
          <p:cNvSpPr txBox="1"/>
          <p:nvPr/>
        </p:nvSpPr>
        <p:spPr>
          <a:xfrm>
            <a:off x="7158847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F3C16-8ECA-4DDA-A47D-488467226CCF}"/>
              </a:ext>
            </a:extLst>
          </p:cNvPr>
          <p:cNvSpPr txBox="1"/>
          <p:nvPr/>
        </p:nvSpPr>
        <p:spPr>
          <a:xfrm>
            <a:off x="2685847" y="4503669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103ED-D4AA-4E67-AA10-89B80CEE8B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1154071" y="5080575"/>
            <a:ext cx="114300" cy="3685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257A21-8B2E-436C-B74A-85F15C11FCDB}"/>
              </a:ext>
            </a:extLst>
          </p:cNvPr>
          <p:cNvCxnSpPr>
            <a:cxnSpLocks/>
          </p:cNvCxnSpPr>
          <p:nvPr/>
        </p:nvCxnSpPr>
        <p:spPr>
          <a:xfrm flipH="1" flipV="1">
            <a:off x="3174564" y="5091404"/>
            <a:ext cx="381000" cy="35773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D627B5-3817-4E3D-BCF7-1FF438DE3E33}"/>
              </a:ext>
            </a:extLst>
          </p:cNvPr>
          <p:cNvCxnSpPr>
            <a:cxnSpLocks/>
            <a:endCxn id="14" idx="2"/>
          </p:cNvCxnSpPr>
          <p:nvPr/>
        </p:nvCxnSpPr>
        <p:spPr>
          <a:xfrm flipV="1">
            <a:off x="5647151" y="5116342"/>
            <a:ext cx="0" cy="332792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668BA3-73E5-4395-BA36-5C3512E6E4F7}"/>
              </a:ext>
            </a:extLst>
          </p:cNvPr>
          <p:cNvCxnSpPr>
            <a:cxnSpLocks/>
          </p:cNvCxnSpPr>
          <p:nvPr/>
        </p:nvCxnSpPr>
        <p:spPr>
          <a:xfrm flipH="1" flipV="1">
            <a:off x="7591444" y="5056187"/>
            <a:ext cx="331212" cy="392948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F53FFDC-8BB7-4547-9616-99462572EF2D}"/>
              </a:ext>
            </a:extLst>
          </p:cNvPr>
          <p:cNvSpPr/>
          <p:nvPr/>
        </p:nvSpPr>
        <p:spPr>
          <a:xfrm>
            <a:off x="685800" y="54885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41CC64-B38F-416D-8638-7B47ACDFFB54}"/>
              </a:ext>
            </a:extLst>
          </p:cNvPr>
          <p:cNvSpPr/>
          <p:nvPr/>
        </p:nvSpPr>
        <p:spPr>
          <a:xfrm>
            <a:off x="2853481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B9C8F9-2112-49BA-BEFD-89743811FF71}"/>
              </a:ext>
            </a:extLst>
          </p:cNvPr>
          <p:cNvSpPr/>
          <p:nvPr/>
        </p:nvSpPr>
        <p:spPr>
          <a:xfrm>
            <a:off x="502116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3B3B5D-23F0-4AA7-9433-CA12DA484AE5}"/>
              </a:ext>
            </a:extLst>
          </p:cNvPr>
          <p:cNvSpPr/>
          <p:nvPr/>
        </p:nvSpPr>
        <p:spPr>
          <a:xfrm>
            <a:off x="718884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291322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Defining a Module in Verilog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>
                <a:solidFill>
                  <a:srgbClr val="00B050"/>
                </a:solidFill>
              </a:rPr>
              <a:t>module</a:t>
            </a:r>
            <a:r>
              <a:rPr lang="en-US"/>
              <a:t> is the main building block in Verilog</a:t>
            </a:r>
          </a:p>
          <a:p>
            <a:endParaRPr lang="en-US"/>
          </a:p>
          <a:p>
            <a:r>
              <a:rPr lang="en-US"/>
              <a:t>We first need to define: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</a:t>
            </a:r>
            <a:r>
              <a:rPr lang="en-US"/>
              <a:t> of the module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Directions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  <a:r>
              <a:rPr lang="en-US"/>
              <a:t> (e.g., </a:t>
            </a:r>
            <a:r>
              <a:rPr lang="en-US">
                <a:solidFill>
                  <a:srgbClr val="C00000"/>
                </a:solidFill>
              </a:rPr>
              <a:t>input</a:t>
            </a:r>
            <a:r>
              <a:rPr lang="en-US"/>
              <a:t>,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)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</a:p>
          <a:p>
            <a:r>
              <a:rPr lang="en-US"/>
              <a:t>Then:</a:t>
            </a:r>
          </a:p>
          <a:p>
            <a:pPr lvl="1"/>
            <a:r>
              <a:rPr lang="en-US"/>
              <a:t>Describe the </a:t>
            </a:r>
            <a:r>
              <a:rPr lang="en-US">
                <a:solidFill>
                  <a:srgbClr val="0000FF"/>
                </a:solidFill>
              </a:rPr>
              <a:t>functionality</a:t>
            </a:r>
            <a:r>
              <a:rPr lang="en-US"/>
              <a:t> of the module</a:t>
            </a:r>
          </a:p>
        </p:txBody>
      </p:sp>
      <p:graphicFrame>
        <p:nvGraphicFramePr>
          <p:cNvPr id="31750" name="Object 2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81200" y="4591050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3" name="VISIO" r:id="rId4" imgW="1287780" imgH="490728" progId="Visio.Drawing.6">
                  <p:embed/>
                </p:oleObj>
              </mc:Choice>
              <mc:Fallback>
                <p:oleObj name="VISIO" r:id="rId4" imgW="1287780" imgH="490728" progId="Visio.Drawing.6">
                  <p:embed/>
                  <p:pic>
                    <p:nvPicPr>
                      <p:cNvPr id="317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91050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692DB-9A47-4792-B84F-66DED1099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48DE9B-8141-4B0C-836A-9693C15C17FD}"/>
              </a:ext>
            </a:extLst>
          </p:cNvPr>
          <p:cNvCxnSpPr>
            <a:cxnSpLocks/>
          </p:cNvCxnSpPr>
          <p:nvPr/>
        </p:nvCxnSpPr>
        <p:spPr>
          <a:xfrm>
            <a:off x="2667000" y="50190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0BB23E-2C07-4F52-919B-8408761F777F}"/>
              </a:ext>
            </a:extLst>
          </p:cNvPr>
          <p:cNvCxnSpPr>
            <a:cxnSpLocks/>
          </p:cNvCxnSpPr>
          <p:nvPr/>
        </p:nvCxnSpPr>
        <p:spPr>
          <a:xfrm>
            <a:off x="2667000" y="538162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9E29A-FC4C-4147-AF7B-FE598AA76AA1}"/>
              </a:ext>
            </a:extLst>
          </p:cNvPr>
          <p:cNvCxnSpPr>
            <a:cxnSpLocks/>
          </p:cNvCxnSpPr>
          <p:nvPr/>
        </p:nvCxnSpPr>
        <p:spPr>
          <a:xfrm>
            <a:off x="2674620" y="57556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9E893C-70B1-4A0B-BE33-EE1276F3EBB9}"/>
              </a:ext>
            </a:extLst>
          </p:cNvPr>
          <p:cNvCxnSpPr>
            <a:cxnSpLocks/>
          </p:cNvCxnSpPr>
          <p:nvPr/>
        </p:nvCxnSpPr>
        <p:spPr>
          <a:xfrm>
            <a:off x="6019800" y="538670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39DDC7A-4544-42E8-9B31-FC9E103EC85A}"/>
              </a:ext>
            </a:extLst>
          </p:cNvPr>
          <p:cNvSpPr txBox="1"/>
          <p:nvPr/>
        </p:nvSpPr>
        <p:spPr>
          <a:xfrm>
            <a:off x="2205037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38B62-5D0D-4C95-B3EC-CD920954BADD}"/>
              </a:ext>
            </a:extLst>
          </p:cNvPr>
          <p:cNvSpPr txBox="1"/>
          <p:nvPr/>
        </p:nvSpPr>
        <p:spPr>
          <a:xfrm>
            <a:off x="5872163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94E186-6A92-472C-BB05-34BE4A882630}"/>
              </a:ext>
            </a:extLst>
          </p:cNvPr>
          <p:cNvSpPr/>
          <p:nvPr/>
        </p:nvSpPr>
        <p:spPr>
          <a:xfrm>
            <a:off x="26593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7C072C-EE48-4F05-8189-AA57B05B92B8}"/>
              </a:ext>
            </a:extLst>
          </p:cNvPr>
          <p:cNvSpPr/>
          <p:nvPr/>
        </p:nvSpPr>
        <p:spPr>
          <a:xfrm>
            <a:off x="65532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079284-5F38-4AAF-B32C-E51529F8D408}"/>
              </a:ext>
            </a:extLst>
          </p:cNvPr>
          <p:cNvSpPr/>
          <p:nvPr/>
        </p:nvSpPr>
        <p:spPr>
          <a:xfrm>
            <a:off x="20878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4074A9-9D18-413B-873D-C1401835AFDD}"/>
              </a:ext>
            </a:extLst>
          </p:cNvPr>
          <p:cNvSpPr/>
          <p:nvPr/>
        </p:nvSpPr>
        <p:spPr>
          <a:xfrm>
            <a:off x="60198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DC19DA-2E55-4B9B-AF97-87445CCD4F4C}"/>
              </a:ext>
            </a:extLst>
          </p:cNvPr>
          <p:cNvSpPr/>
          <p:nvPr/>
        </p:nvSpPr>
        <p:spPr>
          <a:xfrm>
            <a:off x="3583623" y="48482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4E56-D5FD-422D-84DF-848CD72CD5D2}"/>
              </a:ext>
            </a:extLst>
          </p:cNvPr>
          <p:cNvSpPr/>
          <p:nvPr/>
        </p:nvSpPr>
        <p:spPr>
          <a:xfrm>
            <a:off x="3618792" y="48863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444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 animBg="1"/>
      <p:bldP spid="21" grpId="0" animBg="1"/>
      <p:bldP spid="22" grpId="0" animBg="1"/>
      <p:bldP spid="23" grpId="0" animBg="1"/>
      <p:bldP spid="24" grpId="0" animBg="1"/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Module in Verilog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76437" y="1243048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7" name="Visio" r:id="rId4" imgW="1287780" imgH="490728" progId="Visio.Drawing.11">
                  <p:embed/>
                </p:oleObj>
              </mc:Choice>
              <mc:Fallback>
                <p:oleObj name="Visio" r:id="rId4" imgW="1287780" imgH="490728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7" y="1243048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B11207-E3A1-47BF-BCB7-45651F03044C}"/>
              </a:ext>
            </a:extLst>
          </p:cNvPr>
          <p:cNvSpPr>
            <a:spLocks noGrp="1"/>
          </p:cNvSpPr>
          <p:nvPr/>
        </p:nvSpPr>
        <p:spPr bwMode="auto">
          <a:xfrm>
            <a:off x="626356" y="3733800"/>
            <a:ext cx="6667500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example (a, b,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398A411-5068-4416-AE6F-A20F4E25EF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E4AC8878-3AEC-49BF-BC2E-CFED53DF5410}"/>
              </a:ext>
            </a:extLst>
          </p:cNvPr>
          <p:cNvSpPr/>
          <p:nvPr/>
        </p:nvSpPr>
        <p:spPr>
          <a:xfrm flipH="1" flipV="1">
            <a:off x="7293855" y="3779836"/>
            <a:ext cx="419100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A3B85B2F-7F56-4F4A-AA00-3C68D460C2FF}"/>
              </a:ext>
            </a:extLst>
          </p:cNvPr>
          <p:cNvSpPr/>
          <p:nvPr/>
        </p:nvSpPr>
        <p:spPr>
          <a:xfrm flipH="1">
            <a:off x="7341480" y="5262561"/>
            <a:ext cx="438358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F4A41BD0-FE12-4672-A442-0CCA6A5406F9}"/>
              </a:ext>
            </a:extLst>
          </p:cNvPr>
          <p:cNvSpPr/>
          <p:nvPr/>
        </p:nvSpPr>
        <p:spPr>
          <a:xfrm flipV="1">
            <a:off x="3369555" y="3605494"/>
            <a:ext cx="1779588" cy="174341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module ports (inputs and outputs)">
            <a:extLst>
              <a:ext uri="{FF2B5EF4-FFF2-40B4-BE49-F238E27FC236}">
                <a16:creationId xmlns:a16="http://schemas.microsoft.com/office/drawing/2014/main" id="{FF60EB4C-F899-4292-BAF2-F4E86AB3A983}"/>
              </a:ext>
            </a:extLst>
          </p:cNvPr>
          <p:cNvSpPr txBox="1"/>
          <p:nvPr/>
        </p:nvSpPr>
        <p:spPr>
          <a:xfrm>
            <a:off x="4655266" y="3135120"/>
            <a:ext cx="24003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ort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list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(inputs and outputs)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A005BDDF-22ED-4C83-8C53-E108C478B617}"/>
              </a:ext>
            </a:extLst>
          </p:cNvPr>
          <p:cNvSpPr/>
          <p:nvPr/>
        </p:nvSpPr>
        <p:spPr>
          <a:xfrm>
            <a:off x="2628039" y="4419603"/>
            <a:ext cx="2664133" cy="332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92" extrusionOk="0">
                <a:moveTo>
                  <a:pt x="21600" y="0"/>
                </a:moveTo>
                <a:cubicBezTo>
                  <a:pt x="21600" y="0"/>
                  <a:pt x="15902" y="21600"/>
                  <a:pt x="8391" y="19896"/>
                </a:cubicBezTo>
                <a:cubicBezTo>
                  <a:pt x="881" y="18193"/>
                  <a:pt x="0" y="4893"/>
                  <a:pt x="0" y="4893"/>
                </a:cubicBezTo>
              </a:path>
            </a:pathLst>
          </a:cu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ports have a declared type">
            <a:extLst>
              <a:ext uri="{FF2B5EF4-FFF2-40B4-BE49-F238E27FC236}">
                <a16:creationId xmlns:a16="http://schemas.microsoft.com/office/drawing/2014/main" id="{BB9BDAA5-B5BF-45BF-A768-95105E71B7C2}"/>
              </a:ext>
            </a:extLst>
          </p:cNvPr>
          <p:cNvSpPr txBox="1"/>
          <p:nvPr/>
        </p:nvSpPr>
        <p:spPr>
          <a:xfrm>
            <a:off x="4842492" y="3905184"/>
            <a:ext cx="17907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ports have a declared type</a:t>
            </a:r>
          </a:p>
        </p:txBody>
      </p:sp>
      <p:sp>
        <p:nvSpPr>
          <p:cNvPr id="19" name="a module definition">
            <a:extLst>
              <a:ext uri="{FF2B5EF4-FFF2-40B4-BE49-F238E27FC236}">
                <a16:creationId xmlns:a16="http://schemas.microsoft.com/office/drawing/2014/main" id="{2802236D-4BD6-4E36-930D-E0E5B925A406}"/>
              </a:ext>
            </a:extLst>
          </p:cNvPr>
          <p:cNvSpPr txBox="1"/>
          <p:nvPr/>
        </p:nvSpPr>
        <p:spPr>
          <a:xfrm>
            <a:off x="7520472" y="4754561"/>
            <a:ext cx="12954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 module definition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8DE1224E-BD46-4AF9-9C7B-6DA448100492}"/>
              </a:ext>
            </a:extLst>
          </p:cNvPr>
          <p:cNvSpPr/>
          <p:nvPr/>
        </p:nvSpPr>
        <p:spPr>
          <a:xfrm flipH="1">
            <a:off x="1961858" y="3431157"/>
            <a:ext cx="798097" cy="348679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name of module">
            <a:extLst>
              <a:ext uri="{FF2B5EF4-FFF2-40B4-BE49-F238E27FC236}">
                <a16:creationId xmlns:a16="http://schemas.microsoft.com/office/drawing/2014/main" id="{369AEC1D-A89B-44DA-80E2-ACF638A3F011}"/>
              </a:ext>
            </a:extLst>
          </p:cNvPr>
          <p:cNvSpPr txBox="1"/>
          <p:nvPr/>
        </p:nvSpPr>
        <p:spPr>
          <a:xfrm>
            <a:off x="2759955" y="3116263"/>
            <a:ext cx="11938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name of module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5C91C-30FA-48EC-87DC-DA7908DA8E0B}"/>
              </a:ext>
            </a:extLst>
          </p:cNvPr>
          <p:cNvSpPr/>
          <p:nvPr/>
        </p:nvSpPr>
        <p:spPr>
          <a:xfrm>
            <a:off x="3848099" y="1580906"/>
            <a:ext cx="1447800" cy="88423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643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10" grpId="0" animBg="1"/>
      <p:bldP spid="15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9666A-1428-46AB-ACF6-50D191660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  <a:p>
            <a:endParaRPr lang="en-US" b="1">
              <a:solidFill>
                <a:srgbClr val="C00000"/>
              </a:solidFill>
            </a:endParaRPr>
          </a:p>
          <a:p>
            <a:r>
              <a:rPr lang="en-US" b="1">
                <a:solidFill>
                  <a:srgbClr val="C00000"/>
                </a:solidFill>
              </a:rPr>
              <a:t>The following two codes are functionally identical</a:t>
            </a:r>
            <a:endParaRPr lang="de-CH" b="1">
              <a:solidFill>
                <a:srgbClr val="C00000"/>
              </a:solidFill>
            </a:endParaRPr>
          </a:p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Question of Style</a:t>
            </a:r>
            <a:endParaRPr lang="de-CH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62047B04-A05A-4DD6-8F59-1B39E85DECEC}"/>
              </a:ext>
            </a:extLst>
          </p:cNvPr>
          <p:cNvSpPr>
            <a:spLocks noGrp="1"/>
          </p:cNvSpPr>
          <p:nvPr/>
        </p:nvSpPr>
        <p:spPr bwMode="auto">
          <a:xfrm>
            <a:off x="533400" y="3048000"/>
            <a:ext cx="3870325" cy="18288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a, b,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5436BB8-ED3D-4EF8-89D9-FDABEAB7E6F3}"/>
              </a:ext>
            </a:extLst>
          </p:cNvPr>
          <p:cNvSpPr>
            <a:spLocks noGrp="1"/>
          </p:cNvSpPr>
          <p:nvPr/>
        </p:nvSpPr>
        <p:spPr bwMode="auto">
          <a:xfrm>
            <a:off x="4708525" y="3048000"/>
            <a:ext cx="3870325" cy="18288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b,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638128A-B43F-4093-9BB8-B768B1D19C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91F1-39E9-4DA9-8CE9-C2EF2FE208C9}"/>
              </a:ext>
            </a:extLst>
          </p:cNvPr>
          <p:cNvSpPr txBox="1"/>
          <p:nvPr/>
        </p:nvSpPr>
        <p:spPr>
          <a:xfrm>
            <a:off x="4572000" y="4941758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port name and direction declaration can be combined</a:t>
            </a:r>
          </a:p>
        </p:txBody>
      </p:sp>
    </p:spTree>
    <p:extLst>
      <p:ext uri="{BB962C8B-B14F-4D97-AF65-F5344CB8AC3E}">
        <p14:creationId xmlns:p14="http://schemas.microsoft.com/office/powerpoint/2010/main" val="2663290488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If We Have Multi-bit Input/Output?</a:t>
            </a:r>
            <a:endParaRPr lang="de-CH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C9701-CFCE-4C7D-BDB2-36299304F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b="1"/>
              <a:t>You can also define multi-bit </a:t>
            </a:r>
            <a:r>
              <a:rPr lang="en-US" b="1" err="1"/>
              <a:t>Input/Output</a:t>
            </a:r>
            <a:r>
              <a:rPr lang="en-US" b="1"/>
              <a:t> (Bus) </a:t>
            </a:r>
          </a:p>
          <a:p>
            <a:pPr lvl="1"/>
            <a:r>
              <a:rPr lang="en-US"/>
              <a:t>[</a:t>
            </a:r>
            <a:r>
              <a:rPr lang="en-US" err="1"/>
              <a:t>range_end</a:t>
            </a:r>
            <a:r>
              <a:rPr lang="en-US"/>
              <a:t> : </a:t>
            </a:r>
            <a:r>
              <a:rPr lang="en-US" err="1"/>
              <a:t>range_start</a:t>
            </a:r>
            <a:r>
              <a:rPr lang="en-US"/>
              <a:t>]</a:t>
            </a:r>
          </a:p>
          <a:p>
            <a:pPr lvl="1"/>
            <a:r>
              <a:rPr lang="en-US" b="1">
                <a:solidFill>
                  <a:srgbClr val="0000FF"/>
                </a:solidFill>
              </a:rPr>
              <a:t>Number of bits:</a:t>
            </a:r>
            <a:r>
              <a:rPr lang="en-US"/>
              <a:t> </a:t>
            </a:r>
            <a:r>
              <a:rPr lang="en-US" err="1"/>
              <a:t>range_end</a:t>
            </a:r>
            <a:r>
              <a:rPr lang="en-US"/>
              <a:t> – </a:t>
            </a:r>
            <a:r>
              <a:rPr lang="en-US" err="1"/>
              <a:t>range_start</a:t>
            </a:r>
            <a:r>
              <a:rPr lang="en-US"/>
              <a:t> + 1</a:t>
            </a:r>
          </a:p>
          <a:p>
            <a:r>
              <a:rPr lang="en-US" b="1"/>
              <a:t>Example</a:t>
            </a:r>
            <a:r>
              <a:rPr lang="en-US"/>
              <a:t>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600"/>
          </a:p>
          <a:p>
            <a:r>
              <a:rPr lang="en-US" b="1">
                <a:solidFill>
                  <a:srgbClr val="C00000"/>
                </a:solidFill>
              </a:rPr>
              <a:t>a</a:t>
            </a:r>
            <a:r>
              <a:rPr lang="en-US"/>
              <a:t> represents a 32-bit value, so we prefer to define it as: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[31:0] a</a:t>
            </a:r>
          </a:p>
          <a:p>
            <a:r>
              <a:rPr lang="en-US"/>
              <a:t>It is preferred over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[0:31] a</a:t>
            </a:r>
            <a:r>
              <a:rPr lang="en-US" sz="2000"/>
              <a:t> </a:t>
            </a:r>
            <a:r>
              <a:rPr lang="en-US"/>
              <a:t>which resembles </a:t>
            </a:r>
            <a:r>
              <a:rPr lang="en-US" i="1"/>
              <a:t>array </a:t>
            </a:r>
            <a:r>
              <a:rPr lang="en-US"/>
              <a:t>definition</a:t>
            </a:r>
          </a:p>
          <a:p>
            <a:r>
              <a:rPr lang="en-US"/>
              <a:t>It is good practice to </a:t>
            </a:r>
            <a:r>
              <a:rPr lang="en-US">
                <a:solidFill>
                  <a:srgbClr val="00B050"/>
                </a:solidFill>
              </a:rPr>
              <a:t>be consistent </a:t>
            </a:r>
            <a:r>
              <a:rPr lang="en-US"/>
              <a:t>with the representation of multi-bit signals, i.e., always [31:0] or always [0:31]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DB45F76-C69B-4746-93AD-62B54422864A}"/>
              </a:ext>
            </a:extLst>
          </p:cNvPr>
          <p:cNvSpPr>
            <a:spLocks noGrp="1"/>
          </p:cNvSpPr>
          <p:nvPr/>
        </p:nvSpPr>
        <p:spPr bwMode="auto">
          <a:xfrm>
            <a:off x="623887" y="2895601"/>
            <a:ext cx="7896225" cy="1447799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[31:0] a;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a[31], a[30] .. a[0]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[15:8] b1;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b1[15], b1[14] .. b1[8]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[7:0]  b2;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b2[7], b2[6] .. b2[0]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c;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signal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5CC11DB-1276-48BA-B8B6-1D49427D5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664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Manipulating Bits	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E4673315-74B2-405B-8210-8A21DDD84056}"/>
              </a:ext>
            </a:extLst>
          </p:cNvPr>
          <p:cNvSpPr>
            <a:spLocks noGrp="1"/>
          </p:cNvSpPr>
          <p:nvPr/>
        </p:nvSpPr>
        <p:spPr bwMode="auto">
          <a:xfrm>
            <a:off x="623887" y="2743200"/>
            <a:ext cx="7896225" cy="33623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You can assign partial buses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[15:0]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[12:5];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Concatenating is by {}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{a[2],a[1],a[0],a[0]};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Possible to define multiple copies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x = {a[0], a[0], a[0], a[0]}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 4{a[0]} 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E58C96-5D4C-4FF7-8CEC-6C1D525F76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3B27E7-B96D-41FA-9E98-69A4580FE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/>
              <a:t>Bit Slicing</a:t>
            </a:r>
          </a:p>
          <a:p>
            <a:r>
              <a:rPr lang="en-US"/>
              <a:t>Concatenation</a:t>
            </a:r>
          </a:p>
          <a:p>
            <a:r>
              <a:rPr lang="en-US"/>
              <a:t>Duplication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A872E360-87E8-4B80-84AB-F5E1933D52F9}"/>
              </a:ext>
            </a:extLst>
          </p:cNvPr>
          <p:cNvSpPr>
            <a:spLocks noGrp="1"/>
          </p:cNvSpPr>
          <p:nvPr/>
        </p:nvSpPr>
        <p:spPr bwMode="auto">
          <a:xfrm>
            <a:off x="685800" y="2794802"/>
            <a:ext cx="7543800" cy="1167598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F2479A1-7721-47A4-A747-4FA5AE189457}"/>
              </a:ext>
            </a:extLst>
          </p:cNvPr>
          <p:cNvSpPr>
            <a:spLocks noGrp="1"/>
          </p:cNvSpPr>
          <p:nvPr/>
        </p:nvSpPr>
        <p:spPr bwMode="auto">
          <a:xfrm>
            <a:off x="712596" y="4121667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2D58D152-6750-465F-8209-F4836DA23B64}"/>
              </a:ext>
            </a:extLst>
          </p:cNvPr>
          <p:cNvSpPr>
            <a:spLocks noGrp="1"/>
          </p:cNvSpPr>
          <p:nvPr/>
        </p:nvSpPr>
        <p:spPr bwMode="auto">
          <a:xfrm>
            <a:off x="713433" y="5189411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34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Syntax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is case sensitive</a:t>
            </a:r>
          </a:p>
          <a:p>
            <a:pPr lvl="1"/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and </a:t>
            </a:r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are not the same!</a:t>
            </a:r>
          </a:p>
          <a:p>
            <a:r>
              <a:rPr lang="en-US"/>
              <a:t>Names cannot start with numbers:</a:t>
            </a:r>
          </a:p>
          <a:p>
            <a:pPr lvl="1"/>
            <a:r>
              <a:rPr lang="en-US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2good</a:t>
            </a:r>
            <a:r>
              <a:rPr lang="en-US">
                <a:latin typeface="Consolas" pitchFamily="49" charset="0"/>
                <a:cs typeface="Consolas" pitchFamily="49" charset="0"/>
              </a:rPr>
              <a:t> </a:t>
            </a:r>
            <a:r>
              <a:rPr lang="en-US"/>
              <a:t>is not a valid name</a:t>
            </a:r>
          </a:p>
          <a:p>
            <a:r>
              <a:rPr lang="en-US"/>
              <a:t>Whitespaces are ignored</a:t>
            </a:r>
          </a:p>
          <a:p>
            <a:endParaRPr lang="de-CH" sz="2000">
              <a:solidFill>
                <a:schemeClr val="accent3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6FBBE0-149F-4FB3-B014-A57FE629820D}"/>
              </a:ext>
            </a:extLst>
          </p:cNvPr>
          <p:cNvSpPr>
            <a:spLocks noGrp="1"/>
          </p:cNvSpPr>
          <p:nvPr/>
        </p:nvSpPr>
        <p:spPr bwMode="auto">
          <a:xfrm>
            <a:off x="585787" y="3505200"/>
            <a:ext cx="7896225" cy="1762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line comments start with a //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Multiline comments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are defined like this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DFB168-64D5-45D5-A769-0E47EA4C1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94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gate-level description</a:t>
            </a:r>
            <a:r>
              <a:rPr lang="en-US"/>
              <a:t> of the circuit</a:t>
            </a:r>
          </a:p>
          <a:p>
            <a:pPr lvl="1"/>
            <a:r>
              <a:rPr lang="en-US"/>
              <a:t>Describe how modules are interconnected</a:t>
            </a:r>
          </a:p>
          <a:p>
            <a:pPr lvl="1"/>
            <a:r>
              <a:rPr lang="en-US"/>
              <a:t>Each module contains other modules (instances)</a:t>
            </a:r>
          </a:p>
          <a:p>
            <a:pPr lvl="1"/>
            <a:r>
              <a:rPr lang="en-US"/>
              <a:t>… and interconnections between these modules</a:t>
            </a:r>
          </a:p>
          <a:p>
            <a:pPr lvl="1"/>
            <a:r>
              <a:rPr lang="en-US"/>
              <a:t>Describes a hierarchy</a:t>
            </a:r>
          </a:p>
          <a:p>
            <a:endParaRPr lang="en-US" sz="1400"/>
          </a:p>
          <a:p>
            <a:r>
              <a:rPr lang="en-US" b="1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functional description </a:t>
            </a:r>
            <a:r>
              <a:rPr lang="en-US"/>
              <a:t>of the circuit</a:t>
            </a:r>
          </a:p>
          <a:p>
            <a:pPr lvl="1"/>
            <a:r>
              <a:rPr lang="en-US"/>
              <a:t>Contains logical and mathematical </a:t>
            </a:r>
            <a:r>
              <a:rPr lang="en-US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/>
              <a:t>Level of abstraction is higher than gate-level</a:t>
            </a:r>
          </a:p>
          <a:p>
            <a:pPr lvl="2"/>
            <a:r>
              <a:rPr lang="en-US"/>
              <a:t>Many possible gate-level realizations of a behavioral description</a:t>
            </a:r>
          </a:p>
          <a:p>
            <a:pPr lvl="2"/>
            <a:endParaRPr lang="en-US" sz="1400"/>
          </a:p>
          <a:p>
            <a:r>
              <a:rPr lang="en-US" b="1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9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10501</Words>
  <Application>Microsoft Macintosh PowerPoint</Application>
  <PresentationFormat>On-screen Show (4:3)</PresentationFormat>
  <Paragraphs>3023</Paragraphs>
  <Slides>146</Slides>
  <Notes>32</Notes>
  <HiddenSlides>3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146</vt:i4>
      </vt:variant>
    </vt:vector>
  </HeadingPairs>
  <TitlesOfParts>
    <vt:vector size="177" baseType="lpstr">
      <vt:lpstr>Arial</vt:lpstr>
      <vt:lpstr>Arial Narrow</vt:lpstr>
      <vt:lpstr>Calibri</vt:lpstr>
      <vt:lpstr>Cambria Math</vt:lpstr>
      <vt:lpstr>Consolas</vt:lpstr>
      <vt:lpstr>Garamond</vt:lpstr>
      <vt:lpstr>Helvetica</vt:lpstr>
      <vt:lpstr>Symbol</vt:lpstr>
      <vt:lpstr>Tahoma</vt:lpstr>
      <vt:lpstr>Times</vt:lpstr>
      <vt:lpstr>Times New Roman</vt:lpstr>
      <vt:lpstr>Verdana</vt:lpstr>
      <vt:lpstr>Wingdings</vt:lpstr>
      <vt:lpstr>Wingdings 2</vt:lpstr>
      <vt:lpstr>Zapf Dingbats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11_Edge</vt:lpstr>
      <vt:lpstr>8_Edge</vt:lpstr>
      <vt:lpstr>14_Edge</vt:lpstr>
      <vt:lpstr>16_Edge</vt:lpstr>
      <vt:lpstr>17_Edge</vt:lpstr>
      <vt:lpstr>VISIO</vt:lpstr>
      <vt:lpstr>Visio</vt:lpstr>
      <vt:lpstr> Design of Digital Circuits Lecture 5: Combinational Logic II</vt:lpstr>
      <vt:lpstr>Assignment: Required Lecture Video</vt:lpstr>
      <vt:lpstr>Assignment: Required Readings</vt:lpstr>
      <vt:lpstr>Combinational Logic Circuits and Design</vt:lpstr>
      <vt:lpstr>What We Will Learn Today?</vt:lpstr>
      <vt:lpstr>Recall: CMOS NOT, NAND, AND Gates</vt:lpstr>
      <vt:lpstr>Recall: General CMOS Gate Structure</vt:lpstr>
      <vt:lpstr>Recall: Digging Deeper: Power Consumption</vt:lpstr>
      <vt:lpstr>Common Logic Gates</vt:lpstr>
      <vt:lpstr>Larger Gates</vt:lpstr>
      <vt:lpstr>Aside: Moore’s Law:  Enabler of Many Gates on a Chip</vt:lpstr>
      <vt:lpstr>An Enabler: Moore’s Law</vt:lpstr>
      <vt:lpstr>PowerPoint Presentation</vt:lpstr>
      <vt:lpstr>PowerPoint Presentation</vt:lpstr>
      <vt:lpstr>Recommended Reading</vt:lpstr>
      <vt:lpstr>How Do We Keep Moore’s Law  </vt:lpstr>
      <vt:lpstr>Combinational Logic Circuits</vt:lpstr>
      <vt:lpstr>We Can Now Build Logic Circuits</vt:lpstr>
      <vt:lpstr>Types of Logic Circuits</vt:lpstr>
      <vt:lpstr>Boolean Equations</vt:lpstr>
      <vt:lpstr>Functional Specification</vt:lpstr>
      <vt:lpstr>Simple Equations: NOT / AND / OR</vt:lpstr>
      <vt:lpstr>Boolean Algebra: Big Picture</vt:lpstr>
      <vt:lpstr>Boolean Algebra: Axioms</vt:lpstr>
      <vt:lpstr>Boolean Algebra: Duality</vt:lpstr>
      <vt:lpstr>Boolean Algebra: Useful Laws</vt:lpstr>
      <vt:lpstr>Useful Laws (cont)</vt:lpstr>
      <vt:lpstr>Boolean Algebra: Proving Things</vt:lpstr>
      <vt:lpstr>DeMorgan’s Law: Enabling Transformations</vt:lpstr>
      <vt:lpstr>DeMorgan’s Law (Continued)</vt:lpstr>
      <vt:lpstr>Using Boolean Equations  to Represent a Logic Circuit</vt:lpstr>
      <vt:lpstr>Sum of Products Form: Key Idea</vt:lpstr>
      <vt:lpstr>Some Definitions</vt:lpstr>
      <vt:lpstr>Two-Level Canonical (Standard) Forms</vt:lpstr>
      <vt:lpstr>Two-Level Canonical Forms</vt:lpstr>
      <vt:lpstr>SOP Form — Why Does It Work?</vt:lpstr>
      <vt:lpstr>Aside: Notation for SOP</vt:lpstr>
      <vt:lpstr>Canonical SOP Forms</vt:lpstr>
      <vt:lpstr>From Logic to Gates</vt:lpstr>
      <vt:lpstr>Alternative Canonical Form: POS</vt:lpstr>
      <vt:lpstr>Consider A=0, B=1, C=0</vt:lpstr>
      <vt:lpstr>POS: How to Write It</vt:lpstr>
      <vt:lpstr>Canonical POS Forms</vt:lpstr>
      <vt:lpstr>Useful Conversions</vt:lpstr>
      <vt:lpstr>Combinational Building Blocks used in Modern Computers</vt:lpstr>
      <vt:lpstr>Combinational Building Blocks</vt:lpstr>
      <vt:lpstr>Decoder</vt:lpstr>
      <vt:lpstr>Decoder</vt:lpstr>
      <vt:lpstr>Multiplexer (MUX), or Selector</vt:lpstr>
      <vt:lpstr>Multiplexer (MUX)</vt:lpstr>
      <vt:lpstr>Full Adder (I)</vt:lpstr>
      <vt:lpstr>Full Adder (II)</vt:lpstr>
      <vt:lpstr>4-Bit Adder from Full Adders</vt:lpstr>
      <vt:lpstr>The Programmable Logic Array (PLA)</vt:lpstr>
      <vt:lpstr>The Programmable Logic Array (PLA)</vt:lpstr>
      <vt:lpstr>Implementing a Full Adder Using a PLA</vt:lpstr>
      <vt:lpstr>Logical (Functional) Completeness</vt:lpstr>
      <vt:lpstr>More Combinational Building Blocks</vt:lpstr>
      <vt:lpstr>Tri-State Buffer</vt:lpstr>
      <vt:lpstr>Example: Use of Tri-State Buffers</vt:lpstr>
      <vt:lpstr>Example Design with Tri-State Buffers</vt:lpstr>
      <vt:lpstr>Logic Simplification:  Karnaugh Maps (K-Maps)</vt:lpstr>
      <vt:lpstr>Recall: Full Adder in SOP Form Logic</vt:lpstr>
      <vt:lpstr>Goal: Simplified Full Adder</vt:lpstr>
      <vt:lpstr>Quick Recap on Logic Simplification</vt:lpstr>
      <vt:lpstr>Logic Simplification</vt:lpstr>
      <vt:lpstr>Complex Cases</vt:lpstr>
      <vt:lpstr>Karnaugh Map</vt:lpstr>
      <vt:lpstr>Karnaugh Map Methods</vt:lpstr>
      <vt:lpstr>K-map Cover - 4 Input Variables</vt:lpstr>
      <vt:lpstr>Example:  As Logic Gates</vt:lpstr>
      <vt:lpstr>Logic Minimization Using K-Maps</vt:lpstr>
      <vt:lpstr>K-map Rules</vt:lpstr>
      <vt:lpstr>K-map Example: Two-bit Comparator</vt:lpstr>
      <vt:lpstr>K-map Example: Two-bit Comparator (2)</vt:lpstr>
      <vt:lpstr>K-map Example: Two-bit Comparator (3)</vt:lpstr>
      <vt:lpstr> Design of Digital Circuits Lecture 5: Combinational Logic II</vt:lpstr>
      <vt:lpstr>We did not cover the remaining slides. They are for your preparation for the next lecture.</vt:lpstr>
      <vt:lpstr>K-maps with “Don’t Care”</vt:lpstr>
      <vt:lpstr>Example: BCD Increment Function</vt:lpstr>
      <vt:lpstr>K-map for BCD Increment Function</vt:lpstr>
      <vt:lpstr>K-map Summary</vt:lpstr>
      <vt:lpstr>Hardware Description Languages &amp; Verilog (Combinational Logic)</vt:lpstr>
      <vt:lpstr>Agenda</vt:lpstr>
      <vt:lpstr>Implementing Combinational Logic Using Verilog</vt:lpstr>
      <vt:lpstr>2017: Intel Kaby Lake</vt:lpstr>
      <vt:lpstr>How to Deal with This Complexity?</vt:lpstr>
      <vt:lpstr>Hardware Description Languages</vt:lpstr>
      <vt:lpstr>Hardware Design Using Verilog</vt:lpstr>
      <vt:lpstr>Hierarchical Design</vt:lpstr>
      <vt:lpstr>Top-Down Design Methodology</vt:lpstr>
      <vt:lpstr>Bottom-Up Design Methodology</vt:lpstr>
      <vt:lpstr>Defining a Module in Verilog</vt:lpstr>
      <vt:lpstr>Implementing a Module in Verilog</vt:lpstr>
      <vt:lpstr>A Question of Style</vt:lpstr>
      <vt:lpstr>What If We Have Multi-bit Input/Output?</vt:lpstr>
      <vt:lpstr>Manipulating Bits </vt:lpstr>
      <vt:lpstr>Basic Syntax</vt:lpstr>
      <vt:lpstr>Two Main Styles of HDL Implementation</vt:lpstr>
      <vt:lpstr>Structural (Gate-Level) HDL</vt:lpstr>
      <vt:lpstr>Structural HDL: Instantiating a Module</vt:lpstr>
      <vt:lpstr>Structural HDL Example</vt:lpstr>
      <vt:lpstr>Structural HDL Example</vt:lpstr>
      <vt:lpstr>Structural HDL Example</vt:lpstr>
      <vt:lpstr>Structural HDL Example</vt:lpstr>
      <vt:lpstr>Structural HDL Example</vt:lpstr>
      <vt:lpstr>Structural HDL Example 2</vt:lpstr>
      <vt:lpstr>Behavioral HDL</vt:lpstr>
      <vt:lpstr>Behavioral HDL: Defining Functionality</vt:lpstr>
      <vt:lpstr>Behavioral HDL: Schematic View</vt:lpstr>
      <vt:lpstr>Bitwise Operators in Behavioral Verilog</vt:lpstr>
      <vt:lpstr>Bitwise Operators: Schematic View</vt:lpstr>
      <vt:lpstr>Reduction Operators in Behavioral Verilog</vt:lpstr>
      <vt:lpstr>Reduction Operators: Schematic View</vt:lpstr>
      <vt:lpstr>Conditional Assignment in Behavioral Verilog</vt:lpstr>
      <vt:lpstr>Conditional Assignment: Schematic View</vt:lpstr>
      <vt:lpstr>More Complex Conditional Assignments</vt:lpstr>
      <vt:lpstr>Even More Complex Conditional Assignments</vt:lpstr>
      <vt:lpstr>Precedence of Operations in Verilog</vt:lpstr>
      <vt:lpstr>How to Express Numbers ?</vt:lpstr>
      <vt:lpstr>Number Representation in Verilog</vt:lpstr>
      <vt:lpstr>Floating Signals (Z)</vt:lpstr>
      <vt:lpstr>Aside: Tri-State Buffer</vt:lpstr>
      <vt:lpstr>Example: Use of Tri-State Buffers</vt:lpstr>
      <vt:lpstr>Example Design with Tri-State Buffers</vt:lpstr>
      <vt:lpstr>Truth Table for AND with Z and X</vt:lpstr>
      <vt:lpstr>What Happens with HDL Code?</vt:lpstr>
      <vt:lpstr>Recall This “example”</vt:lpstr>
      <vt:lpstr>Synthesizing the “example”</vt:lpstr>
      <vt:lpstr>Simulating the “example”</vt:lpstr>
      <vt:lpstr>What We Have Seen So Far</vt:lpstr>
      <vt:lpstr>More Verilog Examples</vt:lpstr>
      <vt:lpstr>Comparing Two Numbers</vt:lpstr>
      <vt:lpstr>Gate-Level Implementation</vt:lpstr>
      <vt:lpstr>Using Logical Operators</vt:lpstr>
      <vt:lpstr>Eliminating Intermediate Signals</vt:lpstr>
      <vt:lpstr>Multi-Bit Signals (Bus)</vt:lpstr>
      <vt:lpstr>Bitwise Operations</vt:lpstr>
      <vt:lpstr>Highest Abstraction Level: Comparing Two Numbers</vt:lpstr>
      <vt:lpstr>Writing More Reusable Verilog Code</vt:lpstr>
      <vt:lpstr>Parameterized Modules</vt:lpstr>
      <vt:lpstr>Instantiating Parameterized Modules</vt:lpstr>
      <vt:lpstr>What Is the BEST Way of Writing Verilog</vt:lpstr>
      <vt:lpstr>What About Timing ? </vt:lpstr>
      <vt:lpstr>Good Practices</vt:lpstr>
      <vt:lpstr>Summary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Can Firtina</cp:lastModifiedBy>
  <cp:revision>5</cp:revision>
  <dcterms:created xsi:type="dcterms:W3CDTF">2010-09-08T00:51:32Z</dcterms:created>
  <dcterms:modified xsi:type="dcterms:W3CDTF">2019-03-07T16:55:09Z</dcterms:modified>
</cp:coreProperties>
</file>